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media/image1.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5"/>
  </p:notesMasterIdLst>
  <p:sldIdLst>
    <p:sldId id="292" r:id="rId4"/>
    <p:sldId id="293" r:id="rId5"/>
    <p:sldId id="294" r:id="rId6"/>
    <p:sldId id="295" r:id="rId7"/>
    <p:sldId id="296" r:id="rId8"/>
    <p:sldId id="291" r:id="rId9"/>
    <p:sldId id="297" r:id="rId10"/>
    <p:sldId id="298" r:id="rId11"/>
    <p:sldId id="299" r:id="rId12"/>
    <p:sldId id="300" r:id="rId13"/>
    <p:sldId id="279" r:id="rId14"/>
    <p:sldId id="281" r:id="rId15"/>
    <p:sldId id="282" r:id="rId16"/>
    <p:sldId id="287" r:id="rId17"/>
    <p:sldId id="283" r:id="rId18"/>
    <p:sldId id="284" r:id="rId19"/>
    <p:sldId id="290" r:id="rId20"/>
    <p:sldId id="285" r:id="rId21"/>
    <p:sldId id="289" r:id="rId22"/>
    <p:sldId id="288" r:id="rId23"/>
    <p:sldId id="257" r:id="rId24"/>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2B9"/>
    <a:srgbClr val="AEC7E1"/>
    <a:srgbClr val="A996C2"/>
    <a:srgbClr val="93C62D"/>
    <a:srgbClr val="96C833"/>
    <a:srgbClr val="416FB8"/>
    <a:srgbClr val="9A8C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94660"/>
  </p:normalViewPr>
  <p:slideViewPr>
    <p:cSldViewPr snapToGrid="0">
      <p:cViewPr varScale="1">
        <p:scale>
          <a:sx n="68" d="100"/>
          <a:sy n="68" d="100"/>
        </p:scale>
        <p:origin x="8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53685;&#54633;%20&#47928;&#49436;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53685;&#54633;%20&#47928;&#49436;1"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53685;&#54633;%20&#47928;&#49436;1"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53685;&#54633;%20&#47928;&#49436;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1" i="0" u="none" strike="noStrike" kern="1200" cap="all" spc="50" baseline="0">
                <a:solidFill>
                  <a:schemeClr val="tx1">
                    <a:lumMod val="65000"/>
                    <a:lumOff val="35000"/>
                  </a:schemeClr>
                </a:solidFill>
                <a:latin typeface="+mn-lt"/>
                <a:ea typeface="+mn-ea"/>
                <a:cs typeface="+mn-cs"/>
              </a:defRPr>
            </a:pPr>
            <a:r>
              <a:rPr lang="zh-CN" altLang="zh-CN" sz="1400" b="1" i="0" u="none" strike="noStrike" cap="all" baseline="0" dirty="0">
                <a:effectLst/>
              </a:rPr>
              <a:t>稀土市场需求分行业统计</a:t>
            </a:r>
            <a:endParaRPr lang="en-US" altLang="zh-CN" sz="1400" b="1" i="0" u="none" strike="noStrike" cap="all" baseline="0" dirty="0">
              <a:effectLst/>
            </a:endParaRPr>
          </a:p>
          <a:p>
            <a:pPr>
              <a:defRPr lang="zh-CN" sz="1400" b="1" i="0" u="none" strike="noStrike" kern="1200" cap="all" spc="50" baseline="0">
                <a:solidFill>
                  <a:schemeClr val="tx1">
                    <a:lumMod val="65000"/>
                    <a:lumOff val="35000"/>
                  </a:schemeClr>
                </a:solidFill>
                <a:latin typeface="+mn-lt"/>
                <a:ea typeface="+mn-ea"/>
                <a:cs typeface="+mn-cs"/>
              </a:defRPr>
            </a:pPr>
            <a:r>
              <a:rPr lang="zh-CN" altLang="zh-CN" sz="1400" b="1" i="0" u="none" strike="noStrike" cap="all" baseline="0" dirty="0">
                <a:effectLst/>
              </a:rPr>
              <a:t>（</a:t>
            </a:r>
            <a:r>
              <a:rPr lang="en-US" altLang="zh-CN" sz="1400" b="1" i="0" u="none" strike="noStrike" cap="all" baseline="0" dirty="0">
                <a:effectLst/>
              </a:rPr>
              <a:t>2019</a:t>
            </a:r>
            <a:r>
              <a:rPr lang="zh-CN" altLang="zh-CN" sz="1400" b="1" i="0" u="none" strike="noStrike" cap="all" baseline="0" dirty="0">
                <a:effectLst/>
              </a:rPr>
              <a:t>，重量）</a:t>
            </a:r>
            <a:endParaRPr lang="ko-KR" sz="1200" dirty="0"/>
          </a:p>
        </c:rich>
      </c:tx>
      <c:layout>
        <c:manualLayout>
          <c:xMode val="edge"/>
          <c:yMode val="edge"/>
          <c:x val="0.193874465494582"/>
          <c:y val="0.00980392156862745"/>
        </c:manualLayout>
      </c:layout>
      <c:overlay val="0"/>
      <c:spPr>
        <a:noFill/>
        <a:ln>
          <a:noFill/>
        </a:ln>
        <a:effectLst/>
      </c:spPr>
    </c:title>
    <c:autoTitleDeleted val="0"/>
    <c:plotArea>
      <c:layout/>
      <c:doughnutChart>
        <c:varyColors val="1"/>
        <c:ser>
          <c:idx val="0"/>
          <c:order val="0"/>
          <c:spPr/>
          <c:explosion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rot="0" spcFirstLastPara="1" vertOverflow="clip" vert="horz" wrap="square" lIns="38100" tIns="19050" rIns="38100" bIns="19050" anchor="ctr" anchorCtr="1"/>
                  <a:lstStyle/>
                  <a:p>
                    <a:fld id="{3b01dcc7-e201-4f82-b2a4-d73175891e9b}" type="CATEGORYNAME">
                      <a:t>[CATEGORY NAME]</a:t>
                    </a:fld>
                    <a:endParaRPr lang="en-US" altLang="ko-KR" b="0" i="0" u="none" strike="noStrike" baseline="0">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extLst>
            </c:dLbl>
            <c:dLbl>
              <c:idx val="1"/>
              <c:layout/>
              <c:tx>
                <c:rich>
                  <a:bodyPr rot="0" spcFirstLastPara="1" vertOverflow="clip" vert="horz" wrap="square" lIns="38100" tIns="19050" rIns="38100" bIns="19050" anchor="ctr" anchorCtr="1"/>
                  <a:lstStyle/>
                  <a:p>
                    <a:fld id="{34751aa8-4500-49a1-9e3f-939c7fcd3bb7}" type="CATEGORYNAME">
                      <a:t>[CATEGORY NAME]</a:t>
                    </a:fld>
                    <a:endParaRPr lang="en-US" altLang="ko-KR" sz="900" b="0" i="0" u="none" strike="noStrike" baseline="0" dirty="0">
                      <a:effectLst/>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extLst>
            </c:dLbl>
            <c:dLbl>
              <c:idx val="2"/>
              <c:layout/>
              <c:tx>
                <c:rich>
                  <a:bodyPr rot="0" spcFirstLastPara="1" vertOverflow="clip" vert="horz" wrap="square" lIns="38100" tIns="19050" rIns="38100" bIns="19050" anchor="ctr" anchorCtr="1"/>
                  <a:lstStyle/>
                  <a:p>
                    <a:fld id="{df3ecc6a-db19-4e8f-8c82-7ac80e8fb865}" type="CATEGORYNAME">
                      <a:t>[CATEGORY NAME]</a:t>
                    </a:fld>
                    <a:endParaRPr lang="en-US" altLang="ko-KR" sz="900" b="0" i="0" u="none" strike="noStrike" baseline="0" dirty="0">
                      <a:effectLst/>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extLst>
            </c:dLbl>
            <c:dLbl>
              <c:idx val="3"/>
              <c:layout>
                <c:manualLayout>
                  <c:x val="-0.0708412350174573"/>
                  <c:y val="0.0686274509803922"/>
                </c:manualLayout>
              </c:layout>
              <c:tx>
                <c:rich>
                  <a:bodyPr rot="0" spcFirstLastPara="1" vertOverflow="clip" vert="horz" wrap="square" lIns="38100" tIns="19050" rIns="38100" bIns="19050" anchor="ctr" anchorCtr="1"/>
                  <a:lstStyle/>
                  <a:p>
                    <a:fld id="{81b2dcd1-7913-495a-85d1-93056a9e2421}" type="CATEGORYNAME">
                      <a:t>[CATEGORY NAME]</a:t>
                    </a:fld>
                    <a:endParaRPr lang="en-US" altLang="ko-KR" b="0" i="0" u="none" strike="noStrike" baseline="0" dirty="0">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15:layout/>
                </c:ext>
              </c:extLst>
            </c:dLbl>
            <c:dLbl>
              <c:idx val="4"/>
              <c:layout>
                <c:manualLayout>
                  <c:x val="-0.07590132323299"/>
                  <c:y val="-1.19824323840188e-16"/>
                </c:manualLayout>
              </c:layout>
              <c:tx>
                <c:rich>
                  <a:bodyPr rot="0" spcFirstLastPara="1" vertOverflow="clip" vert="horz" wrap="square" lIns="38100" tIns="19050" rIns="38100" bIns="19050" anchor="ctr" anchorCtr="1"/>
                  <a:lstStyle/>
                  <a:p>
                    <a:fld id="{095815f3-f5e7-45d0-93fa-f75a36cb78cc}" type="CATEGORYNAME">
                      <a:t>[CATEGORY NAME]</a:t>
                    </a:fld>
                    <a:endParaRPr lang="en-US" altLang="ko-KR" b="0" i="0" u="none" strike="noStrike" baseline="0" dirty="0">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15:layout/>
                </c:ext>
              </c:extLst>
            </c:dLbl>
            <c:dLbl>
              <c:idx val="5"/>
              <c:layout>
                <c:manualLayout>
                  <c:x val="-0.0893948918077437"/>
                  <c:y val="-0.0457516339869281"/>
                </c:manualLayout>
              </c:layout>
              <c:tx>
                <c:rich>
                  <a:bodyPr rot="0" spcFirstLastPara="1" vertOverflow="clip" vert="horz" wrap="square" lIns="38100" tIns="19050" rIns="38100" bIns="19050" anchor="ctr" anchorCtr="1"/>
                  <a:lstStyle/>
                  <a:p>
                    <a:fld id="{0a28565d-0d72-45e7-af0a-1f0e45dbf273}" type="CATEGORYNAME">
                      <a:t>[CATEGORY NAME]</a:t>
                    </a:fld>
                    <a:endParaRPr lang="en-US" altLang="ko-KR" sz="900" b="0" i="0" u="none" strike="noStrike" baseline="0" dirty="0">
                      <a:effectLst/>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15:layout/>
                </c:ext>
              </c:extLst>
            </c:dLbl>
            <c:dLbl>
              <c:idx val="6"/>
              <c:layout>
                <c:manualLayout>
                  <c:x val="-0.281378911803653"/>
                  <c:y val="-0.117647058823529"/>
                </c:manualLayout>
              </c:layout>
              <c:tx>
                <c:rich>
                  <a:bodyPr rot="0" spcFirstLastPara="1" vertOverflow="clip" vert="horz" wrap="square" lIns="38100" tIns="19050" rIns="38100" bIns="19050" anchor="ctr" anchorCtr="1"/>
                  <a:lstStyle/>
                  <a:p>
                    <a:fld id="{7a936812-fec8-4564-8948-cdc883a3d553}" type="CATEGORYNAME">
                      <a:t>[CATEGORY NAME]</a:t>
                    </a:fld>
                    <a:endParaRPr lang="en-US" altLang="ko-KR" b="0" i="0" u="none" strike="noStrike" baseline="0" dirty="0">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15:layout/>
                </c:ext>
              </c:extLst>
            </c:dLbl>
            <c:dLbl>
              <c:idx val="7"/>
              <c:layout>
                <c:manualLayout>
                  <c:x val="-0.131754027472717"/>
                  <c:y val="-0.173202614379085"/>
                </c:manualLayout>
              </c:layout>
              <c:tx>
                <c:rich>
                  <a:bodyPr rot="0" spcFirstLastPara="1" vertOverflow="clip" vert="horz" wrap="square" lIns="38100" tIns="19050" rIns="38100" bIns="19050" anchor="ctr" anchorCtr="1"/>
                  <a:lstStyle/>
                  <a:p>
                    <a:fld id="{0f37a482-96d0-4acc-814c-002b6cad293c}" type="CATEGORYNAME">
                      <a:t>[CATEGORY NAME]</a:t>
                    </a:fld>
                    <a:endParaRPr lang="en-US" altLang="ko-KR" sz="900" b="0" i="0" u="none" strike="noStrike" kern="1200" baseline="0" dirty="0">
                      <a:solidFill>
                        <a:prstClr val="black">
                          <a:lumMod val="65000"/>
                          <a:lumOff val="35000"/>
                        </a:prstClr>
                      </a:solidFill>
                      <a:effectLst/>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15:layout/>
                </c:ext>
              </c:extLst>
            </c:dLbl>
            <c:dLbl>
              <c:idx val="8"/>
              <c:layout>
                <c:manualLayout>
                  <c:x val="0.3213721748732"/>
                  <c:y val="-0.111111111111111"/>
                </c:manualLayout>
              </c:layout>
              <c:tx>
                <c:rich>
                  <a:bodyPr rot="0" spcFirstLastPara="1" vertOverflow="clip" vert="horz" wrap="square" lIns="38100" tIns="19050" rIns="38100" bIns="19050" anchor="ctr" anchorCtr="1"/>
                  <a:lstStyle/>
                  <a:p>
                    <a:fld id="{b38a19e0-68ba-4a14-936d-e774d35f85a5}" type="CATEGORYNAME">
                      <a:t>[CATEGORY NAME]</a:t>
                    </a:fld>
                    <a:endParaRPr lang="en-US" altLang="ko-KR" b="0" i="0" u="none" strike="noStrike" baseline="0" dirty="0">
                      <a:latin typeface="Arial" panose="020B0604020202020204" pitchFamily="34" charset="0"/>
                      <a:ea typeface="Arial" panose="020B0604020202020204" pitchFamily="34" charset="0"/>
                      <a:cs typeface="+mn-ea"/>
                    </a:endParaRPr>
                  </a:p>
                </c:rich>
              </c:tx>
              <c:showLegendKey val="0"/>
              <c:showVal val="0"/>
              <c:showCatName val="1"/>
              <c:showSerName val="0"/>
              <c:showPercent val="1"/>
              <c:showBubbleSize val="0"/>
              <c:separator>
</c:separator>
              <c:extLs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lang="zh-CN" sz="900" b="0" i="0" u="none" strike="noStrike" kern="1200" baseline="0">
                    <a:solidFill>
                      <a:schemeClr val="dk1">
                        <a:lumMod val="65000"/>
                        <a:lumOff val="35000"/>
                      </a:schemeClr>
                    </a:solidFill>
                    <a:latin typeface="+mn-lt"/>
                    <a:ea typeface="+mn-ea"/>
                    <a:cs typeface="+mn-cs"/>
                  </a:defRPr>
                </a:pP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cap="flat" cmpd="sng" algn="ctr">
                      <a:solidFill>
                        <a:schemeClr val="tx1">
                          <a:lumMod val="35000"/>
                          <a:lumOff val="65000"/>
                        </a:schemeClr>
                      </a:solidFill>
                      <a:round/>
                    </a:ln>
                    <a:effectLst/>
                  </c:spPr>
                </c15:leaderLines>
              </c:ext>
            </c:extLst>
          </c:dLbls>
          <c:cat>
            <c:strRef>
              <c:f>Sheet1!$B$22:$J$22</c:f>
              <c:strCache>
                <c:ptCount val="9"/>
                <c:pt idx="0">
                  <c:v>영구자석</c:v>
                </c:pt>
                <c:pt idx="1">
                  <c:v>촉매</c:v>
                </c:pt>
                <c:pt idx="2">
                  <c:v> 연마제 </c:v>
                </c:pt>
                <c:pt idx="3">
                  <c:v> 합금 </c:v>
                </c:pt>
                <c:pt idx="4">
                  <c:v> 유리 </c:v>
                </c:pt>
                <c:pt idx="5">
                  <c:v> 배터리 </c:v>
                </c:pt>
                <c:pt idx="6">
                  <c:v> 세라믹 </c:v>
                </c:pt>
                <c:pt idx="7">
                  <c:v> 형광물질 </c:v>
                </c:pt>
                <c:pt idx="8">
                  <c:v> 기타 </c:v>
                </c:pt>
              </c:strCache>
            </c:strRef>
          </c:cat>
          <c:val>
            <c:numRef>
              <c:f>Sheet1!$B$23:$J$23</c:f>
              <c:numCache>
                <c:formatCode>0%</c:formatCode>
                <c:ptCount val="9"/>
                <c:pt idx="0">
                  <c:v>0.29</c:v>
                </c:pt>
                <c:pt idx="1">
                  <c:v>0.21</c:v>
                </c:pt>
                <c:pt idx="2">
                  <c:v>0.13</c:v>
                </c:pt>
                <c:pt idx="3">
                  <c:v>0.08</c:v>
                </c:pt>
                <c:pt idx="4">
                  <c:v>0.08</c:v>
                </c:pt>
                <c:pt idx="5">
                  <c:v>0.07</c:v>
                </c:pt>
                <c:pt idx="6">
                  <c:v>0.04</c:v>
                </c:pt>
                <c:pt idx="7">
                  <c:v>0.01</c:v>
                </c:pt>
                <c:pt idx="8">
                  <c:v>0.09</c:v>
                </c:pt>
              </c:numCache>
            </c:numRef>
          </c:val>
        </c:ser>
        <c:dLbls>
          <c:showLegendKey val="0"/>
          <c:showVal val="0"/>
          <c:showCatName val="0"/>
          <c:showSerName val="0"/>
          <c:showPercent val="0"/>
          <c:showBubbleSize val="0"/>
          <c:showLeaderLines val="0"/>
        </c:dLbls>
        <c:firstSliceAng val="0"/>
        <c:holeSize val="37"/>
      </c:doughnutChart>
      <c:spPr>
        <a:noFill/>
        <a:ln>
          <a:noFill/>
        </a:ln>
        <a:effectLst/>
      </c:spPr>
    </c:plotArea>
    <c:plotVisOnly val="1"/>
    <c:dispBlanksAs val="gap"/>
    <c:showDLblsOverMax val="0"/>
  </c:chart>
  <c:spPr>
    <a:noFill/>
    <a:ln>
      <a:noFill/>
    </a:ln>
    <a:effectLst>
      <a:outerShdw blurRad="50800" dist="38100" dir="2700000" algn="tl" rotWithShape="0">
        <a:prstClr val="black">
          <a:alpha val="40000"/>
        </a:prstClr>
      </a:outerShdw>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00" b="1" i="0" u="none" strike="noStrike" kern="1200" baseline="0">
                <a:solidFill>
                  <a:schemeClr val="dk1">
                    <a:lumMod val="75000"/>
                    <a:lumOff val="25000"/>
                  </a:schemeClr>
                </a:solidFill>
                <a:latin typeface="+mn-lt"/>
                <a:ea typeface="+mn-ea"/>
                <a:cs typeface="+mn-cs"/>
              </a:defRPr>
            </a:pPr>
            <a:r>
              <a:rPr lang="zh-CN" altLang="en-US" sz="1800" b="1" i="0" u="none" strike="noStrike" baseline="0" dirty="0">
                <a:effectLst/>
              </a:rPr>
              <a:t>稀土需求分用途统计</a:t>
            </a:r>
            <a:r>
              <a:rPr lang="en-US" altLang="ko-KR" sz="1800" b="1" i="0" u="none" strike="noStrike" baseline="0" dirty="0">
                <a:effectLst/>
              </a:rPr>
              <a:t> </a:t>
            </a:r>
            <a:r>
              <a:rPr lang="en-US" altLang="ko-KR" dirty="0">
                <a:effectLst>
                  <a:outerShdw blurRad="38100" dist="38100" dir="2700000" algn="tl">
                    <a:srgbClr val="000000">
                      <a:alpha val="43137"/>
                    </a:srgbClr>
                  </a:outerShdw>
                </a:effectLst>
              </a:rPr>
              <a:t>(2019</a:t>
            </a:r>
            <a:r>
              <a:rPr lang="en-US" altLang="ko-KR" b="1" dirty="0">
                <a:effectLst>
                  <a:outerShdw blurRad="38100" dist="38100" dir="2700000" algn="tl">
                    <a:srgbClr val="000000">
                      <a:alpha val="43137"/>
                    </a:srgbClr>
                  </a:outerShdw>
                </a:effectLst>
              </a:rPr>
              <a:t>. </a:t>
            </a:r>
            <a:r>
              <a:rPr lang="zh-CN" altLang="en-US" b="1" dirty="0">
                <a:effectLst>
                  <a:outerShdw blurRad="38100" dist="38100" dir="2700000" algn="tl">
                    <a:srgbClr val="000000">
                      <a:alpha val="43137"/>
                    </a:srgbClr>
                  </a:outerShdw>
                </a:effectLst>
              </a:rPr>
              <a:t>按价值</a:t>
            </a:r>
            <a:r>
              <a:rPr lang="en-US" altLang="ko-KR" b="1" dirty="0">
                <a:effectLst>
                  <a:outerShdw blurRad="38100" dist="38100" dir="2700000" algn="tl">
                    <a:srgbClr val="000000">
                      <a:alpha val="43137"/>
                    </a:srgbClr>
                  </a:outerShdw>
                </a:effectLst>
              </a:rPr>
              <a:t>)</a:t>
            </a:r>
            <a:endParaRPr lang="ko-KR" altLang="en-US" b="1" dirty="0">
              <a:effectLst>
                <a:outerShdw blurRad="38100" dist="38100" dir="2700000" algn="tl">
                  <a:srgbClr val="000000">
                    <a:alpha val="43137"/>
                  </a:srgbClr>
                </a:outerShdw>
              </a:effectLst>
            </a:endParaRPr>
          </a:p>
        </c:rich>
      </c:tx>
      <c:layout/>
      <c:overlay val="0"/>
      <c:spPr>
        <a:noFill/>
        <a:ln>
          <a:noFill/>
        </a:ln>
        <a:effectLst/>
      </c:spPr>
    </c:title>
    <c:autoTitleDeleted val="0"/>
    <c:plotArea>
      <c:layout/>
      <c:ofPieChart>
        <c:ofPieType val="pie"/>
        <c:varyColors val="1"/>
        <c:ser>
          <c:idx val="0"/>
          <c:order val="0"/>
          <c:spPr/>
          <c:explosion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Pt>
            <c:idx val="6"/>
            <c:bubble3D val="0"/>
            <c:spPr>
              <a:solidFill>
                <a:schemeClr val="accent1">
                  <a:lumMod val="60000"/>
                </a:schemeClr>
              </a:solidFill>
              <a:ln>
                <a:noFill/>
              </a:ln>
              <a:effectLst>
                <a:outerShdw blurRad="254000" sx="102000" sy="102000" algn="ctr" rotWithShape="0">
                  <a:prstClr val="black">
                    <a:alpha val="20000"/>
                  </a:prstClr>
                </a:outerShdw>
              </a:effectLst>
            </c:spPr>
          </c:dPt>
          <c:dPt>
            <c:idx val="7"/>
            <c:bubble3D val="0"/>
            <c:spPr>
              <a:solidFill>
                <a:schemeClr val="accent2">
                  <a:lumMod val="60000"/>
                </a:schemeClr>
              </a:solidFill>
              <a:ln>
                <a:noFill/>
              </a:ln>
              <a:effectLst>
                <a:outerShdw blurRad="254000" sx="102000" sy="102000" algn="ctr" rotWithShape="0">
                  <a:prstClr val="black">
                    <a:alpha val="20000"/>
                  </a:prstClr>
                </a:outerShdw>
              </a:effectLst>
            </c:spPr>
          </c:dPt>
          <c:dPt>
            <c:idx val="8"/>
            <c:bubble3D val="0"/>
            <c:spPr>
              <a:solidFill>
                <a:schemeClr val="accent3">
                  <a:lumMod val="60000"/>
                </a:schemeClr>
              </a:solidFill>
              <a:ln>
                <a:noFill/>
              </a:ln>
              <a:effectLst>
                <a:outerShdw blurRad="254000" sx="102000" sy="102000" algn="ctr" rotWithShape="0">
                  <a:prstClr val="black">
                    <a:alpha val="20000"/>
                  </a:prstClr>
                </a:outerShdw>
              </a:effectLst>
            </c:spPr>
          </c:dPt>
          <c:dPt>
            <c:idx val="9"/>
            <c:bubble3D val="0"/>
            <c:spPr>
              <a:solidFill>
                <a:schemeClr val="accent4">
                  <a:lumMod val="60000"/>
                </a:schemeClr>
              </a:solidFill>
              <a:ln>
                <a:noFill/>
              </a:ln>
              <a:effectLst>
                <a:outerShdw blurRad="254000" sx="102000" sy="102000" algn="ctr" rotWithShape="0">
                  <a:prstClr val="black">
                    <a:alpha val="20000"/>
                  </a:prstClr>
                </a:outerShdw>
              </a:effectLst>
            </c:spPr>
          </c:dPt>
          <c:dPt>
            <c:idx val="10"/>
            <c:bubble3D val="0"/>
            <c:spPr>
              <a:solidFill>
                <a:schemeClr val="accent5">
                  <a:lumMod val="60000"/>
                </a:schemeClr>
              </a:solidFill>
              <a:ln>
                <a:noFill/>
              </a:ln>
              <a:effectLst>
                <a:outerShdw blurRad="254000" sx="102000" sy="102000" algn="ctr" rotWithShape="0">
                  <a:prstClr val="black">
                    <a:alpha val="20000"/>
                  </a:prstClr>
                </a:outerShdw>
              </a:effectLst>
            </c:spPr>
          </c:dPt>
          <c:dPt>
            <c:idx val="11"/>
            <c:bubble3D val="0"/>
            <c:spPr>
              <a:solidFill>
                <a:schemeClr val="accent6">
                  <a:lumMod val="60000"/>
                </a:schemeClr>
              </a:solidFill>
              <a:ln>
                <a:noFill/>
              </a:ln>
              <a:effectLst>
                <a:outerShdw blurRad="254000" sx="102000" sy="102000" algn="ctr" rotWithShape="0">
                  <a:prstClr val="black">
                    <a:alpha val="20000"/>
                  </a:prstClr>
                </a:outerShdw>
              </a:effectLst>
            </c:spPr>
          </c:dPt>
          <c:dLbls>
            <c:dLbl>
              <c:idx val="0"/>
              <c:layout>
                <c:manualLayout>
                  <c:x val="0.0954106280193237"/>
                  <c:y val="-0.0213568898146345"/>
                </c:manualLayout>
              </c:layout>
              <c:tx>
                <c:rich>
                  <a:bodyPr rot="0" spcFirstLastPara="1" vertOverflow="clip" vert="horz" wrap="square" lIns="38100" tIns="19050" rIns="38100" bIns="19050" anchor="ctr" anchorCtr="1"/>
                  <a:lstStyle/>
                  <a:p>
                    <a:fld id="{54edab86-6fca-404e-bb9b-4651dbb4ccfd}"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0.0120772946859902"/>
                  <c:y val="-0.186872785878051"/>
                </c:manualLayout>
              </c:layout>
              <c:tx>
                <c:rich>
                  <a:bodyPr rot="0" spcFirstLastPara="1" vertOverflow="clip" vert="horz" wrap="square" lIns="38100" tIns="19050" rIns="38100" bIns="19050" anchor="ctr" anchorCtr="1"/>
                  <a:lstStyle/>
                  <a:p>
                    <a:fld id="{787f6cfe-23ad-4403-b46f-5d7f03fca995}"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layout>
                <c:manualLayout>
                  <c:x val="0.0615942028985508"/>
                  <c:y val="0.0133480561341465"/>
                </c:manualLayout>
              </c:layout>
              <c:tx>
                <c:rich>
                  <a:bodyPr rot="0" spcFirstLastPara="1" vertOverflow="clip" vert="horz" wrap="square" lIns="38100" tIns="19050" rIns="38100" bIns="19050" anchor="ctr" anchorCtr="1"/>
                  <a:lstStyle/>
                  <a:p>
                    <a:fld id="{07649fd9-2a68-48b4-b559-48256dd0603f}"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4"/>
              <c:layout>
                <c:manualLayout>
                  <c:x val="0.035024154589372"/>
                  <c:y val="0.11479328275366"/>
                </c:manualLayout>
              </c:layout>
              <c:tx>
                <c:rich>
                  <a:bodyPr rot="0" spcFirstLastPara="1" vertOverflow="clip" vert="horz" wrap="square" lIns="38100" tIns="19050" rIns="38100" bIns="19050" anchor="ctr" anchorCtr="1"/>
                  <a:lstStyle/>
                  <a:p>
                    <a:fld id="{7b56bf6d-a640-4848-90c2-b857271a62e1}"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5"/>
              <c:layout/>
              <c:tx>
                <c:rich>
                  <a:bodyPr rot="0" spcFirstLastPara="1" vertOverflow="clip" vert="horz" wrap="square" lIns="38100" tIns="19050" rIns="38100" bIns="19050" anchor="ctr" anchorCtr="1"/>
                  <a:lstStyle/>
                  <a:p>
                    <a:fld id="{510f249a-c3c3-4722-889b-2ddedeac08cd}"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outEnd"/>
              <c:showLegendKey val="0"/>
              <c:showVal val="0"/>
              <c:showCatName val="1"/>
              <c:showSerName val="0"/>
              <c:showPercent val="1"/>
              <c:showBubbleSize val="0"/>
              <c:separator>
</c:separator>
              <c:extLst>
                <c:ext xmlns:c15="http://schemas.microsoft.com/office/drawing/2012/chart" uri="{CE6537A1-D6FC-4f65-9D91-7224C49458BB}"/>
              </c:extLst>
            </c:dLbl>
            <c:dLbl>
              <c:idx val="6"/>
              <c:layout/>
              <c:tx>
                <c:rich>
                  <a:bodyPr rot="0" spcFirstLastPara="1" vertOverflow="clip" vert="horz" wrap="square" lIns="38100" tIns="19050" rIns="38100" bIns="19050" anchor="ctr" anchorCtr="1"/>
                  <a:lstStyle/>
                  <a:p>
                    <a:fld id="{4eb21b96-7af2-408c-84e5-7a65ef136e19}"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outEnd"/>
              <c:showLegendKey val="0"/>
              <c:showVal val="0"/>
              <c:showCatName val="1"/>
              <c:showSerName val="0"/>
              <c:showPercent val="1"/>
              <c:showBubbleSize val="0"/>
              <c:separator>
</c:separator>
              <c:extLst>
                <c:ext xmlns:c15="http://schemas.microsoft.com/office/drawing/2012/chart" uri="{CE6537A1-D6FC-4f65-9D91-7224C49458BB}"/>
              </c:extLst>
            </c:dLbl>
            <c:dLbl>
              <c:idx val="7"/>
              <c:layout>
                <c:manualLayout>
                  <c:x val="0.035024154589372"/>
                  <c:y val="-0.136150172568294"/>
                </c:manualLayout>
              </c:layout>
              <c:tx>
                <c:rich>
                  <a:bodyPr rot="0" spcFirstLastPara="1" vertOverflow="clip" vert="horz" wrap="square" lIns="38100" tIns="19050" rIns="38100" bIns="19050" anchor="ctr" anchorCtr="1"/>
                  <a:lstStyle/>
                  <a:p>
                    <a:fld id="{c0f7c23f-b454-4915-8667-4d81f6812362}"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8"/>
              <c:layout>
                <c:manualLayout>
                  <c:x val="0.0241545893719807"/>
                  <c:y val="-0.0774187255780497"/>
                </c:manualLayout>
              </c:layout>
              <c:tx>
                <c:rich>
                  <a:bodyPr rot="0" spcFirstLastPara="1" vertOverflow="clip" vert="horz" wrap="square" lIns="38100" tIns="19050" rIns="38100" bIns="19050" anchor="ctr" anchorCtr="1"/>
                  <a:lstStyle/>
                  <a:p>
                    <a:fld id="{30e42e92-58e6-4043-ab7a-9fd730b2e035}"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9"/>
              <c:layout/>
              <c:tx>
                <c:rich>
                  <a:bodyPr rot="0" spcFirstLastPara="1" vertOverflow="clip" vert="horz" wrap="square" lIns="38100" tIns="19050" rIns="38100" bIns="19050" anchor="ctr" anchorCtr="1"/>
                  <a:lstStyle/>
                  <a:p>
                    <a:fld id="{87daaa43-d3b0-41c4-b182-83444cd2f659}" type="CATEGORYNAME">
                      <a:t>[CATEGORY NAME]</a:t>
                    </a:fld>
                    <a:endParaRPr lang="zh-CN" altLang="en-US" sz="1000" b="0" i="0" u="none" strike="noStrike" baseline="0" dirty="0">
                      <a:effectLst/>
                      <a:latin typeface="Arial" panose="020B0604020202020204" pitchFamily="34" charset="0"/>
                      <a:ea typeface="Arial" panose="020B0604020202020204" pitchFamily="34" charset="0"/>
                      <a:cs typeface="+mn-ea"/>
                    </a:endParaRPr>
                  </a:p>
                </c:rich>
              </c:tx>
              <c:dLblPos val="outEnd"/>
              <c:showLegendKey val="0"/>
              <c:showVal val="0"/>
              <c:showCatName val="1"/>
              <c:showSerName val="0"/>
              <c:showPercent val="1"/>
              <c:showBubbleSize val="0"/>
              <c:separator>
</c:separator>
              <c:extLst>
                <c:ext xmlns:c15="http://schemas.microsoft.com/office/drawing/2012/chart" uri="{CE6537A1-D6FC-4f65-9D91-7224C49458BB}"/>
              </c:extLst>
            </c:dLbl>
            <c:dLbl>
              <c:idx val="10"/>
              <c:layout>
                <c:manualLayout>
                  <c:x val="0.0277777777777778"/>
                  <c:y val="0.0827579480317083"/>
                </c:manualLayout>
              </c:layout>
              <c:tx>
                <c:rich>
                  <a:bodyPr rot="0" spcFirstLastPara="1" vertOverflow="clip" vert="horz" wrap="square" lIns="38100" tIns="19050" rIns="38100" bIns="19050" anchor="ctr" anchorCtr="1"/>
                  <a:lstStyle/>
                  <a:p>
                    <a:fld id="{fbf20d98-e720-45b4-ae1c-6fd2292827cb}" type="CATEGORYNAME">
                      <a:t>[CATEGORY NAME]</a:t>
                    </a:fld>
                    <a:endParaRPr lang="zh-CN" altLang="en-US" sz="1000" b="0" i="0" u="none" strike="noStrike" baseline="0" dirty="0">
                      <a:effectLst/>
                      <a:latin typeface="Arial" panose="020B0604020202020204" pitchFamily="34" charset="0"/>
                      <a:ea typeface="Arial" panose="020B0604020202020204" pitchFamily="34" charset="0"/>
                      <a:cs typeface="+mn-ea"/>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1"/>
              <c:layout>
                <c:manualLayout>
                  <c:x val="-0.071256038647343"/>
                  <c:y val="-0.0026696112268294"/>
                </c:manualLayout>
              </c:layout>
              <c:tx>
                <c:rich>
                  <a:bodyPr rot="0" spcFirstLastPara="1" vertOverflow="clip" vert="horz" wrap="square" lIns="38100" tIns="19050" rIns="38100" bIns="19050" anchor="ctr" anchorCtr="1"/>
                  <a:lstStyle/>
                  <a:p>
                    <a:fld id="{fc6b7667-70e0-4e19-b22d-a349c683b58f}" type="CATEGORYNAME">
                      <a:t>[CATEGORY NAME]</a:t>
                    </a:fld>
                    <a:endParaRPr lang="zh-CN" altLang="en-US" b="0" i="0" u="none" strike="noStrike" baseline="0" dirty="0">
                      <a:latin typeface="Arial" panose="020B0604020202020204" pitchFamily="34" charset="0"/>
                      <a:ea typeface="Arial" panose="020B0604020202020204" pitchFamily="34" charset="0"/>
                      <a:cs typeface="+mn-ea"/>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lang="zh-CN" sz="1000" b="1" i="0" u="none" strike="noStrike" kern="1200" baseline="0">
                    <a:solidFill>
                      <a:schemeClr val="lt1"/>
                    </a:solidFill>
                    <a:latin typeface="+mn-lt"/>
                    <a:ea typeface="+mn-ea"/>
                    <a:cs typeface="+mn-cs"/>
                  </a:defRPr>
                </a:pP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a:solidFill>
                        <a:schemeClr val="dk1">
                          <a:lumMod val="50000"/>
                          <a:lumOff val="50000"/>
                        </a:schemeClr>
                      </a:solidFill>
                    </a:ln>
                    <a:effectLst/>
                  </c:spPr>
                </c15:leaderLines>
              </c:ext>
            </c:extLst>
          </c:dLbls>
          <c:cat>
            <c:strRef>
              <c:f>Sheet1!$B$28:$L$28</c:f>
              <c:strCache>
                <c:ptCount val="11"/>
                <c:pt idx="0">
                  <c:v>영구자석</c:v>
                </c:pt>
                <c:pt idx="2">
                  <c:v>기타</c:v>
                </c:pt>
                <c:pt idx="3">
                  <c:v>촉매</c:v>
                </c:pt>
                <c:pt idx="4">
                  <c:v>합금</c:v>
                </c:pt>
                <c:pt idx="5">
                  <c:v>유리</c:v>
                </c:pt>
                <c:pt idx="6">
                  <c:v>연마제</c:v>
                </c:pt>
                <c:pt idx="7">
                  <c:v>세라믹</c:v>
                </c:pt>
                <c:pt idx="8">
                  <c:v>배터리</c:v>
                </c:pt>
                <c:pt idx="9">
                  <c:v>형광물질</c:v>
                </c:pt>
                <c:pt idx="10">
                  <c:v>안료</c:v>
                </c:pt>
              </c:strCache>
            </c:strRef>
          </c:cat>
          <c:val>
            <c:numRef>
              <c:f>Sheet1!$B$29:$L$29</c:f>
              <c:numCache>
                <c:formatCode>0%</c:formatCode>
                <c:ptCount val="11"/>
                <c:pt idx="0">
                  <c:v>0.79</c:v>
                </c:pt>
                <c:pt idx="2">
                  <c:v>0.07</c:v>
                </c:pt>
                <c:pt idx="3">
                  <c:v>0.04</c:v>
                </c:pt>
                <c:pt idx="4">
                  <c:v>0.02</c:v>
                </c:pt>
                <c:pt idx="5">
                  <c:v>0.02</c:v>
                </c:pt>
                <c:pt idx="6">
                  <c:v>0.02</c:v>
                </c:pt>
                <c:pt idx="7">
                  <c:v>0.01</c:v>
                </c:pt>
                <c:pt idx="8">
                  <c:v>0.01</c:v>
                </c:pt>
                <c:pt idx="9">
                  <c:v>0.01</c:v>
                </c:pt>
                <c:pt idx="10">
                  <c:v>0.01</c:v>
                </c:pt>
              </c:numCache>
            </c:numRef>
          </c:val>
        </c:ser>
        <c:dLbls>
          <c:showLegendKey val="0"/>
          <c:showVal val="0"/>
          <c:showCatName val="0"/>
          <c:showSerName val="0"/>
          <c:showPercent val="0"/>
          <c:showBubbleSize val="0"/>
          <c:showLeaderLines val="0"/>
        </c:dLbls>
        <c:gapWidth val="100"/>
        <c:splitType val="pos"/>
        <c:splitPos val="10"/>
        <c:secondPieSize val="75"/>
        <c:serLines>
          <c:spPr>
            <a:ln w="9525">
              <a:solidFill>
                <a:schemeClr val="dk1">
                  <a:lumMod val="50000"/>
                  <a:lumOff val="50000"/>
                </a:schemeClr>
              </a:solidFill>
              <a:round/>
            </a:ln>
            <a:effectLst/>
          </c:spPr>
        </c:serLines>
      </c:ofPieChart>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a:outerShdw blurRad="50800" dist="38100" dir="2700000" algn="tl" rotWithShape="0">
        <a:prstClr val="black">
          <a:alpha val="40000"/>
        </a:prstClr>
      </a:outerShdw>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40" b="0" i="0" u="none" strike="noStrike" kern="1200" spc="0" baseline="0">
                <a:solidFill>
                  <a:schemeClr val="tx1">
                    <a:lumMod val="65000"/>
                    <a:lumOff val="35000"/>
                  </a:schemeClr>
                </a:solidFill>
                <a:latin typeface="+mn-lt"/>
                <a:ea typeface="+mn-ea"/>
                <a:cs typeface="+mn-cs"/>
              </a:defRPr>
            </a:pPr>
            <a:r>
              <a:rPr lang="zh-CN" altLang="en-US" sz="1440" b="0" i="0" u="none" strike="noStrike" kern="1200" spc="0" baseline="0">
                <a:solidFill>
                  <a:prstClr val="black">
                    <a:lumMod val="65000"/>
                    <a:lumOff val="35000"/>
                  </a:prstClr>
                </a:solidFill>
                <a:effectLst/>
              </a:rPr>
              <a:t>钕磁材的应用 </a:t>
            </a:r>
            <a:r>
              <a:rPr lang="en-US" altLang="ko-KR" sz="1440" b="0" i="0" u="none" strike="noStrike" kern="1200" spc="0" baseline="0" dirty="0">
                <a:solidFill>
                  <a:prstClr val="black">
                    <a:lumMod val="65000"/>
                    <a:lumOff val="35000"/>
                  </a:prstClr>
                </a:solidFill>
                <a:effectLst/>
              </a:rPr>
              <a:t>(2020. </a:t>
            </a:r>
            <a:r>
              <a:rPr lang="zh-CN" altLang="en-US" sz="1440" b="0" i="0" u="none" strike="noStrike" kern="1200" spc="0" baseline="0" dirty="0">
                <a:solidFill>
                  <a:prstClr val="black">
                    <a:lumMod val="65000"/>
                    <a:lumOff val="35000"/>
                  </a:prstClr>
                </a:solidFill>
                <a:effectLst/>
              </a:rPr>
              <a:t>按重量</a:t>
            </a:r>
            <a:r>
              <a:rPr lang="en-US" altLang="ko-KR" sz="1440" b="0" i="0" u="none" strike="noStrike" kern="1200" spc="0" baseline="0" dirty="0">
                <a:solidFill>
                  <a:prstClr val="black">
                    <a:lumMod val="65000"/>
                    <a:lumOff val="35000"/>
                  </a:prstClr>
                </a:solidFill>
                <a:effectLst/>
              </a:rPr>
              <a:t>)</a:t>
            </a:r>
            <a:endParaRPr lang="ko-KR" altLang="en-US" sz="1440" b="1" i="0" u="none" strike="noStrike" kern="1200" spc="0" baseline="0" dirty="0">
              <a:solidFill>
                <a:prstClr val="black">
                  <a:lumMod val="65000"/>
                  <a:lumOff val="35000"/>
                </a:prstClr>
              </a:solidFill>
              <a:effectLst>
                <a:outerShdw blurRad="38100" dist="38100" dir="2700000" algn="tl">
                  <a:srgbClr val="000000">
                    <a:alpha val="43137"/>
                  </a:srgbClr>
                </a:outerShdw>
              </a:effectLst>
            </a:endParaRPr>
          </a:p>
        </c:rich>
      </c:tx>
      <c:layout>
        <c:manualLayout>
          <c:xMode val="edge"/>
          <c:yMode val="edge"/>
          <c:x val="0.414355392613634"/>
          <c:y val="0"/>
        </c:manualLayout>
      </c:layout>
      <c:overlay val="0"/>
      <c:spPr>
        <a:noFill/>
        <a:ln>
          <a:noFill/>
        </a:ln>
        <a:effectLst/>
      </c:spPr>
    </c:title>
    <c:autoTitleDeleted val="0"/>
    <c:plotArea>
      <c:layout>
        <c:manualLayout>
          <c:layoutTarget val="inner"/>
          <c:xMode val="edge"/>
          <c:yMode val="edge"/>
          <c:x val="0"/>
          <c:y val="0.142356837651103"/>
          <c:w val="0.966225954615611"/>
          <c:h val="0.585015986780364"/>
        </c:manualLayout>
      </c:layout>
      <c:ofPieChart>
        <c:ofPieType val="pie"/>
        <c:varyColors val="1"/>
        <c:ser>
          <c:idx val="0"/>
          <c:order val="0"/>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Pt>
            <c:idx val="11"/>
            <c:bubble3D val="0"/>
            <c:spPr>
              <a:solidFill>
                <a:schemeClr val="accent6">
                  <a:lumMod val="60000"/>
                </a:schemeClr>
              </a:solidFill>
              <a:ln w="19050">
                <a:solidFill>
                  <a:schemeClr val="lt1"/>
                </a:solidFill>
              </a:ln>
              <a:effectLst/>
            </c:spPr>
          </c:dPt>
          <c:dPt>
            <c:idx val="12"/>
            <c:bubble3D val="0"/>
            <c:spPr>
              <a:solidFill>
                <a:schemeClr val="accent1">
                  <a:lumMod val="80000"/>
                  <a:lumOff val="20000"/>
                </a:schemeClr>
              </a:solidFill>
              <a:ln w="19050">
                <a:solidFill>
                  <a:schemeClr val="lt1"/>
                </a:solidFill>
              </a:ln>
              <a:effectLst/>
            </c:spPr>
          </c:dPt>
          <c:dPt>
            <c:idx val="13"/>
            <c:bubble3D val="0"/>
            <c:spPr>
              <a:solidFill>
                <a:schemeClr val="accent2">
                  <a:lumMod val="80000"/>
                  <a:lumOff val="20000"/>
                </a:schemeClr>
              </a:solidFill>
              <a:ln w="19050">
                <a:solidFill>
                  <a:schemeClr val="lt1"/>
                </a:solidFill>
              </a:ln>
              <a:effectLst/>
            </c:spPr>
          </c:dPt>
          <c:dLbls>
            <c:dLbl>
              <c:idx val="8"/>
              <c:layout/>
              <c:tx>
                <c:rich>
                  <a:bodyPr rot="0" spcFirstLastPara="1" vertOverflow="clip" vert="horz" wrap="square" lIns="38100" tIns="19050" rIns="38100" bIns="19050" anchor="ctr" anchorCtr="1"/>
                  <a:lstStyle/>
                  <a:p>
                    <a:fld id="{11859daa-44a6-4f60-bc65-2a3f373839e7}" type="VALUE">
                      <a:t>[VALUE]</a:t>
                    </a:fld>
                    <a:endParaRPr lang="zh-CN" altLang="en-US" b="0" i="0" u="none" strike="noStrike" baseline="0">
                      <a:latin typeface="Arial" panose="020B0604020202020204" pitchFamily="34" charset="0"/>
                      <a:ea typeface="Arial" panose="020B0604020202020204" pitchFamily="34" charset="0"/>
                      <a:cs typeface="+mn-ea"/>
                    </a:endParaRPr>
                  </a:p>
                </c:rich>
              </c:tx>
              <c:dLblPos val="bestFit"/>
              <c:showLegendKey val="0"/>
              <c:showVal val="1"/>
              <c:showCatName val="0"/>
              <c:showSerName val="0"/>
              <c:showPercent val="0"/>
              <c:showBubbleSize val="0"/>
              <c:extLst>
                <c:ext xmlns:c15="http://schemas.microsoft.com/office/drawing/2012/chart" uri="{CE6537A1-D6FC-4f65-9D91-7224C49458BB}"/>
              </c:extLst>
            </c:dLbl>
            <c:dLbl>
              <c:idx val="13"/>
              <c:layout/>
              <c:tx>
                <c:rich>
                  <a:bodyPr rot="0" spcFirstLastPara="1" vertOverflow="clip" vert="horz" wrap="square" lIns="38100" tIns="19050" rIns="38100" bIns="19050" anchor="ctr" anchorCtr="1"/>
                  <a:lstStyle/>
                  <a:p>
                    <a:fld id="{35bf5438-b7c3-40da-b2b2-8bc629ac7a63}" type="VALUE">
                      <a:t>[VALUE]</a:t>
                    </a:fld>
                    <a:endParaRPr lang="zh-CN" altLang="en-US" b="0" i="0" u="none" strike="noStrike" baseline="0">
                      <a:latin typeface="Arial" panose="020B0604020202020204" pitchFamily="34" charset="0"/>
                      <a:ea typeface="Arial" panose="020B0604020202020204" pitchFamily="34" charset="0"/>
                      <a:cs typeface="+mn-ea"/>
                    </a:endParaRPr>
                  </a:p>
                </c:rich>
              </c:tx>
              <c:dLblPos val="bestFit"/>
              <c:showLegendKey val="0"/>
              <c:showVal val="1"/>
              <c:showCatName val="0"/>
              <c:showSerName val="0"/>
              <c:showPercent val="0"/>
              <c:showBubbleSize val="0"/>
              <c:extLst>
                <c:ext xmlns:c15="http://schemas.microsoft.com/office/drawing/2012/chart" uri="{CE6537A1-D6FC-4f65-9D91-7224C49458BB}"/>
              </c:extLst>
            </c:dLbl>
            <c:spPr>
              <a:solidFill>
                <a:sysClr val="window" lastClr="FFFFFF"/>
              </a:solidFill>
              <a:ln>
                <a:solidFill>
                  <a:sysClr val="windowText" lastClr="000000">
                    <a:lumMod val="50000"/>
                    <a:lumOff val="50000"/>
                  </a:sysClr>
                </a:solidFill>
              </a:ln>
              <a:effectLst/>
            </c:spPr>
            <c:txPr>
              <a:bodyPr rot="0" spcFirstLastPara="1" vertOverflow="clip" horzOverflow="clip" vert="horz" wrap="square" lIns="38100" tIns="19050" rIns="38100" bIns="19050" anchor="ctr" anchorCtr="1">
                <a:spAutoFit/>
              </a:bodyPr>
              <a:lstStyle/>
              <a:p>
                <a:pPr>
                  <a:defRPr lang="zh-CN" sz="900" b="0" i="0" u="none" strike="noStrike" kern="1200" baseline="0">
                    <a:solidFill>
                      <a:schemeClr val="dk1">
                        <a:lumMod val="65000"/>
                        <a:lumOff val="35000"/>
                      </a:schemeClr>
                    </a:solidFill>
                    <a:latin typeface="+mn-lt"/>
                    <a:ea typeface="+mn-ea"/>
                    <a:cs typeface="+mn-cs"/>
                  </a:defRPr>
                </a:pPr>
              </a:p>
            </c:txPr>
            <c:dLblPos val="bestFi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cap="flat" cmpd="sng" algn="ctr">
                      <a:solidFill>
                        <a:schemeClr val="tx1">
                          <a:lumMod val="35000"/>
                          <a:lumOff val="65000"/>
                        </a:schemeClr>
                      </a:solidFill>
                      <a:round/>
                    </a:ln>
                    <a:effectLst/>
                  </c:spPr>
                </c15:leaderLines>
              </c:ext>
            </c:extLst>
          </c:dLbls>
          <c:cat>
            <c:strRef>
              <c:f>Sheet1!$B$34:$N$34</c:f>
              <c:strCache>
                <c:ptCount val="13"/>
                <c:pt idx="0">
                  <c:v>기타NdFeB</c:v>
                </c:pt>
                <c:pt idx="1">
                  <c:v>자동차 및 수송장비</c:v>
                </c:pt>
                <c:pt idx="2">
                  <c:v>소비자 가전</c:v>
                </c:pt>
                <c:pt idx="3">
                  <c:v>풍력터빈</c:v>
                </c:pt>
                <c:pt idx="4">
                  <c:v>에어컨</c:v>
                </c:pt>
                <c:pt idx="5">
                  <c:v>HDD</c:v>
                </c:pt>
                <c:pt idx="6">
                  <c:v>음향장치</c:v>
                </c:pt>
                <c:pt idx="7">
                  <c:v>로보틱스</c:v>
                </c:pt>
                <c:pt idx="8">
                  <c:v>Drivetrain</c:v>
                </c:pt>
                <c:pt idx="9">
                  <c:v>자동차용기타</c:v>
                </c:pt>
                <c:pt idx="10">
                  <c:v>전자조향장치</c:v>
                </c:pt>
                <c:pt idx="11">
                  <c:v>전기자전거</c:v>
                </c:pt>
                <c:pt idx="12">
                  <c:v>기차</c:v>
                </c:pt>
              </c:strCache>
            </c:strRef>
          </c:cat>
          <c:val>
            <c:numRef>
              <c:f>Sheet1!$B$35:$N$35</c:f>
              <c:numCache>
                <c:formatCode>0.00%</c:formatCode>
                <c:ptCount val="13"/>
                <c:pt idx="0">
                  <c:v>0.28</c:v>
                </c:pt>
                <c:pt idx="1">
                  <c:v>0.24</c:v>
                </c:pt>
                <c:pt idx="2">
                  <c:v>0.21</c:v>
                </c:pt>
                <c:pt idx="3">
                  <c:v>0.09</c:v>
                </c:pt>
                <c:pt idx="4">
                  <c:v>0.08</c:v>
                </c:pt>
                <c:pt idx="5">
                  <c:v>0.04</c:v>
                </c:pt>
                <c:pt idx="6">
                  <c:v>0.05</c:v>
                </c:pt>
                <c:pt idx="7">
                  <c:v>0.01</c:v>
                </c:pt>
                <c:pt idx="8">
                  <c:v>0.09</c:v>
                </c:pt>
                <c:pt idx="9">
                  <c:v>0.09</c:v>
                </c:pt>
                <c:pt idx="10">
                  <c:v>0.03</c:v>
                </c:pt>
                <c:pt idx="11">
                  <c:v>0.027</c:v>
                </c:pt>
                <c:pt idx="12">
                  <c:v>0.003</c:v>
                </c:pt>
              </c:numCache>
            </c:numRef>
          </c:val>
        </c:ser>
        <c:dLbls>
          <c:showLegendKey val="0"/>
          <c:showVal val="1"/>
          <c:showCatName val="0"/>
          <c:showSerName val="0"/>
          <c:showPercent val="0"/>
          <c:showBubbleSize val="0"/>
          <c:showLeaderLines val="0"/>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000" b="0" i="0" u="none" strike="noStrike" kern="1200" spc="0" baseline="0">
                <a:solidFill>
                  <a:schemeClr val="tx1">
                    <a:lumMod val="65000"/>
                    <a:lumOff val="35000"/>
                  </a:schemeClr>
                </a:solidFill>
                <a:latin typeface="+mn-lt"/>
                <a:ea typeface="+mn-ea"/>
                <a:cs typeface="+mn-cs"/>
              </a:defRPr>
            </a:pPr>
            <a:r>
              <a:rPr lang="en-US" altLang="ko-KR" sz="1000" b="0" i="0" u="none" strike="noStrike" baseline="0" dirty="0">
                <a:effectLst/>
              </a:rPr>
              <a:t> </a:t>
            </a:r>
            <a:r>
              <a:rPr lang="zh-CN" altLang="en-US" sz="1000" b="0" i="0" u="none" strike="noStrike" baseline="0" dirty="0">
                <a:effectLst/>
              </a:rPr>
              <a:t>韩国磁铁分国别出口占比</a:t>
            </a:r>
            <a:endParaRPr lang="ko-KR" altLang="en-US" sz="1000" b="1" dirty="0"/>
          </a:p>
        </c:rich>
      </c:tx>
      <c:layout/>
      <c:overlay val="0"/>
      <c:spPr>
        <a:noFill/>
        <a:ln>
          <a:noFill/>
        </a:ln>
        <a:effectLst/>
      </c:spPr>
    </c:title>
    <c:autoTitleDeleted val="0"/>
    <c:plotArea>
      <c:layout/>
      <c:pieChart>
        <c:varyColors val="1"/>
        <c:ser>
          <c:idx val="0"/>
          <c:order val="0"/>
          <c:spPr>
            <a:effectLst>
              <a:outerShdw blurRad="50800" dist="38100" dir="2700000" algn="tl" rotWithShape="0">
                <a:prstClr val="black">
                  <a:alpha val="40000"/>
                </a:prstClr>
              </a:outerShdw>
            </a:effectLst>
          </c:spPr>
          <c:explosion val="0"/>
          <c:dPt>
            <c:idx val="0"/>
            <c:bubble3D val="0"/>
            <c:spPr>
              <a:solidFill>
                <a:schemeClr val="accent1"/>
              </a:solidFill>
              <a:ln w="19050">
                <a:solidFill>
                  <a:schemeClr val="lt1"/>
                </a:solidFill>
              </a:ln>
              <a:effectLst>
                <a:outerShdw blurRad="50800" dist="38100" dir="2700000" algn="tl" rotWithShape="0">
                  <a:prstClr val="black">
                    <a:alpha val="40000"/>
                  </a:prstClr>
                </a:outerShdw>
              </a:effectLst>
            </c:spPr>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dPt>
          <c:dPt>
            <c:idx val="4"/>
            <c:bubble3D val="0"/>
            <c:spPr>
              <a:solidFill>
                <a:schemeClr val="accent5"/>
              </a:solidFill>
              <a:ln w="19050">
                <a:solidFill>
                  <a:schemeClr val="lt1"/>
                </a:solidFill>
              </a:ln>
              <a:effectLst>
                <a:outerShdw blurRad="50800" dist="38100" dir="2700000" algn="tl" rotWithShape="0">
                  <a:prstClr val="black">
                    <a:alpha val="40000"/>
                  </a:prstClr>
                </a:outerShdw>
              </a:effectLst>
            </c:spPr>
          </c:dPt>
          <c:dPt>
            <c:idx val="5"/>
            <c:bubble3D val="0"/>
            <c:spPr>
              <a:solidFill>
                <a:schemeClr val="accent6"/>
              </a:solidFill>
              <a:ln w="19050">
                <a:solidFill>
                  <a:schemeClr val="lt1"/>
                </a:solidFill>
              </a:ln>
              <a:effectLst>
                <a:outerShdw blurRad="50800" dist="38100" dir="2700000" algn="tl" rotWithShape="0">
                  <a:prstClr val="black">
                    <a:alpha val="40000"/>
                  </a:prstClr>
                </a:outerShdw>
              </a:effectLst>
            </c:spPr>
          </c:dPt>
          <c:dPt>
            <c:idx val="6"/>
            <c:bubble3D val="0"/>
            <c:spPr>
              <a:solidFill>
                <a:schemeClr val="accent1">
                  <a:lumMod val="60000"/>
                </a:schemeClr>
              </a:solidFill>
              <a:ln w="19050">
                <a:solidFill>
                  <a:schemeClr val="lt1"/>
                </a:solidFill>
              </a:ln>
              <a:effectLst>
                <a:outerShdw blurRad="50800" dist="38100" dir="2700000" algn="tl" rotWithShape="0">
                  <a:prstClr val="black">
                    <a:alpha val="40000"/>
                  </a:prstClr>
                </a:outerShdw>
              </a:effectLst>
            </c:spPr>
          </c:dPt>
          <c:dPt>
            <c:idx val="7"/>
            <c:bubble3D val="0"/>
            <c:spPr>
              <a:solidFill>
                <a:schemeClr val="accent2">
                  <a:lumMod val="60000"/>
                </a:schemeClr>
              </a:solidFill>
              <a:ln w="19050">
                <a:solidFill>
                  <a:schemeClr val="lt1"/>
                </a:solidFill>
              </a:ln>
              <a:effectLst>
                <a:outerShdw blurRad="50800" dist="38100" dir="2700000" algn="tl" rotWithShape="0">
                  <a:prstClr val="black">
                    <a:alpha val="40000"/>
                  </a:prstClr>
                </a:outerShdw>
              </a:effectLst>
            </c:spPr>
          </c:dPt>
          <c:dLbls>
            <c:dLbl>
              <c:idx val="0"/>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extLst>
            </c:dLbl>
            <c:dLbl>
              <c:idx val="2"/>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extLst>
            </c:dLbl>
            <c:dLbl>
              <c:idx val="3"/>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extLst>
            </c:dLbl>
            <c:dLbl>
              <c:idx val="7"/>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Sheet1!$N$10:$N$17</c:f>
              <c:strCache>
                <c:ptCount val="8"/>
                <c:pt idx="0">
                  <c:v>베트남</c:v>
                </c:pt>
                <c:pt idx="1">
                  <c:v>미국</c:v>
                </c:pt>
                <c:pt idx="2">
                  <c:v>중국</c:v>
                </c:pt>
                <c:pt idx="3">
                  <c:v>멕시코</c:v>
                </c:pt>
                <c:pt idx="4">
                  <c:v>일본</c:v>
                </c:pt>
                <c:pt idx="5">
                  <c:v>필리핀</c:v>
                </c:pt>
                <c:pt idx="6">
                  <c:v>홍콩</c:v>
                </c:pt>
                <c:pt idx="7">
                  <c:v>기타</c:v>
                </c:pt>
              </c:strCache>
            </c:strRef>
          </c:cat>
          <c:val>
            <c:numRef>
              <c:f>Sheet1!$O$10:$O$17</c:f>
              <c:numCache>
                <c:formatCode>0.00%</c:formatCode>
                <c:ptCount val="8"/>
                <c:pt idx="0">
                  <c:v>0.388</c:v>
                </c:pt>
                <c:pt idx="1">
                  <c:v>0.154</c:v>
                </c:pt>
                <c:pt idx="2">
                  <c:v>0.151</c:v>
                </c:pt>
                <c:pt idx="3">
                  <c:v>0.119</c:v>
                </c:pt>
                <c:pt idx="4">
                  <c:v>0.035</c:v>
                </c:pt>
                <c:pt idx="5">
                  <c:v>0.028</c:v>
                </c:pt>
                <c:pt idx="6">
                  <c:v>0.02</c:v>
                </c:pt>
                <c:pt idx="7">
                  <c:v>0.105</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22852580927384"/>
          <c:y val="0.234924540682415"/>
          <c:w val="0.12159186351706"/>
          <c:h val="0.661122776319627"/>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6DDC845-E582-407B-BDBA-FA513CB4496A}" type="doc">
      <dgm:prSet loTypeId="urn:microsoft.com/office/officeart/2005/8/layout/chevron1" loCatId="process" qsTypeId="urn:microsoft.com/office/officeart/2005/8/quickstyle/simple1#1" qsCatId="simple" csTypeId="urn:microsoft.com/office/officeart/2005/8/colors/accent1_2#1" csCatId="accent1" phldr="1"/>
      <dgm:spPr/>
    </dgm:pt>
    <dgm:pt modelId="{A0F64843-6231-4FC3-9EA3-8CEDC183AC37}">
      <dgm:prSet phldrT="[텍스트]" custT="1"/>
      <dgm:spPr>
        <a:solidFill>
          <a:schemeClr val="accent1">
            <a:lumMod val="60000"/>
            <a:lumOff val="40000"/>
          </a:schemeClr>
        </a:solidFill>
        <a:ln>
          <a:noFill/>
        </a:ln>
        <a:effectLst>
          <a:outerShdw blurRad="50800" dist="38100" dir="2700000" algn="tl" rotWithShape="0">
            <a:prstClr val="black">
              <a:alpha val="40000"/>
            </a:prstClr>
          </a:outerShdw>
        </a:effectLst>
      </dgm:spPr>
      <dgm:t>
        <a:bodyPr anchor="ctr"/>
        <a:lstStyle/>
        <a:p>
          <a:pPr latinLnBrk="1"/>
          <a:r>
            <a:rPr lang="zh-CN" altLang="en-US" sz="1000" b="0" i="0" dirty="0"/>
            <a:t>电解</a:t>
          </a:r>
          <a:r>
            <a:rPr lang="en-US" altLang="zh-CN" sz="1000" b="0" i="0" dirty="0"/>
            <a:t>/</a:t>
          </a:r>
          <a:r>
            <a:rPr lang="zh-CN" altLang="en-US" sz="1000" b="0" i="0" dirty="0"/>
            <a:t>还原</a:t>
          </a:r>
          <a:endParaRPr lang="ko-KR" altLang="en-US" sz="1000" b="1" dirty="0"/>
        </a:p>
      </dgm:t>
    </dgm:pt>
    <dgm:pt modelId="{177DC555-9A2C-41C0-BBAF-8628A7C28CF4}" cxnId="{7F0BBF7E-15F7-40B1-AC45-C470C8F1A005}" type="parTrans">
      <dgm:prSet/>
      <dgm:spPr/>
      <dgm:t>
        <a:bodyPr/>
        <a:lstStyle/>
        <a:p>
          <a:pPr latinLnBrk="1"/>
          <a:endParaRPr lang="ko-KR" altLang="en-US"/>
        </a:p>
      </dgm:t>
    </dgm:pt>
    <dgm:pt modelId="{66948A27-523F-4278-9A0F-AE684B57C959}" cxnId="{7F0BBF7E-15F7-40B1-AC45-C470C8F1A005}" type="sibTrans">
      <dgm:prSet/>
      <dgm:spPr/>
      <dgm:t>
        <a:bodyPr/>
        <a:lstStyle/>
        <a:p>
          <a:pPr latinLnBrk="1"/>
          <a:endParaRPr lang="ko-KR" altLang="en-US"/>
        </a:p>
      </dgm:t>
    </dgm:pt>
    <dgm:pt modelId="{7C53C920-7F05-4E00-8167-3D53C102F620}">
      <dgm:prSet phldrT="[텍스트]" custT="1"/>
      <dgm:spPr>
        <a:solidFill>
          <a:schemeClr val="accent1">
            <a:lumMod val="60000"/>
            <a:lumOff val="40000"/>
          </a:schemeClr>
        </a:solidFill>
        <a:ln>
          <a:noFill/>
        </a:ln>
        <a:effectLst>
          <a:outerShdw blurRad="50800" dist="38100" dir="2700000" algn="tl" rotWithShape="0">
            <a:prstClr val="black">
              <a:alpha val="40000"/>
            </a:prstClr>
          </a:outerShdw>
        </a:effectLst>
      </dgm:spPr>
      <dgm:t>
        <a:bodyPr anchor="ctr"/>
        <a:lstStyle/>
        <a:p>
          <a:pPr latinLnBrk="1"/>
          <a:r>
            <a:rPr lang="zh-CN" altLang="en-US" sz="1000" b="0" i="0" dirty="0"/>
            <a:t>合金化</a:t>
          </a:r>
          <a:endParaRPr lang="ko-KR" altLang="en-US" sz="1000" b="1" dirty="0"/>
        </a:p>
      </dgm:t>
    </dgm:pt>
    <dgm:pt modelId="{1E19F652-4D02-46A8-8180-36284B16AE47}" cxnId="{6CA59AF3-CBC1-4746-B91E-CE2F0242E4CB}" type="parTrans">
      <dgm:prSet/>
      <dgm:spPr/>
      <dgm:t>
        <a:bodyPr/>
        <a:lstStyle/>
        <a:p>
          <a:pPr latinLnBrk="1"/>
          <a:endParaRPr lang="ko-KR" altLang="en-US"/>
        </a:p>
      </dgm:t>
    </dgm:pt>
    <dgm:pt modelId="{3C9255B4-0BA4-4480-A121-2CAC4760F244}" cxnId="{6CA59AF3-CBC1-4746-B91E-CE2F0242E4CB}" type="sibTrans">
      <dgm:prSet/>
      <dgm:spPr/>
      <dgm:t>
        <a:bodyPr/>
        <a:lstStyle/>
        <a:p>
          <a:pPr latinLnBrk="1"/>
          <a:endParaRPr lang="ko-KR" altLang="en-US"/>
        </a:p>
      </dgm:t>
    </dgm:pt>
    <dgm:pt modelId="{EEFC13F3-DE97-4D66-9A89-2C2112696B36}">
      <dgm:prSet phldrT="[텍스트]"/>
      <dgm:spPr>
        <a:solidFill>
          <a:schemeClr val="accent1">
            <a:lumMod val="75000"/>
          </a:schemeClr>
        </a:solidFill>
        <a:effectLst>
          <a:outerShdw blurRad="50800" dist="38100" dir="2700000" algn="tl" rotWithShape="0">
            <a:prstClr val="black">
              <a:alpha val="40000"/>
            </a:prstClr>
          </a:outerShdw>
        </a:effectLst>
      </dgm:spPr>
      <dgm:t>
        <a:bodyPr anchor="ctr"/>
        <a:lstStyle/>
        <a:p>
          <a:pPr latinLnBrk="1"/>
          <a:r>
            <a:rPr lang="zh-CN" altLang="en-US" b="0" i="0" dirty="0"/>
            <a:t>磁铁制造</a:t>
          </a:r>
          <a:endParaRPr lang="ko-KR" altLang="en-US" b="1" dirty="0"/>
        </a:p>
      </dgm:t>
    </dgm:pt>
    <dgm:pt modelId="{5FEBC962-F418-4D7C-B191-130761C581FF}" cxnId="{D863B40F-CC9C-4416-A4F3-F119533EB752}" type="parTrans">
      <dgm:prSet/>
      <dgm:spPr/>
      <dgm:t>
        <a:bodyPr/>
        <a:lstStyle/>
        <a:p>
          <a:pPr latinLnBrk="1"/>
          <a:endParaRPr lang="ko-KR" altLang="en-US"/>
        </a:p>
      </dgm:t>
    </dgm:pt>
    <dgm:pt modelId="{047FC792-17C4-4B70-901C-3CB495E43400}" cxnId="{D863B40F-CC9C-4416-A4F3-F119533EB752}" type="sibTrans">
      <dgm:prSet/>
      <dgm:spPr/>
      <dgm:t>
        <a:bodyPr/>
        <a:lstStyle/>
        <a:p>
          <a:pPr latinLnBrk="1"/>
          <a:endParaRPr lang="ko-KR" altLang="en-US"/>
        </a:p>
      </dgm:t>
    </dgm:pt>
    <dgm:pt modelId="{1E996B04-D9ED-427A-A945-0B9CBC7373FA}">
      <dgm:prSet phldrT="[텍스트]"/>
      <dgm:spPr>
        <a:solidFill>
          <a:schemeClr val="accent1">
            <a:lumMod val="50000"/>
          </a:schemeClr>
        </a:solidFill>
        <a:effectLst>
          <a:outerShdw blurRad="50800" dist="38100" dir="2700000" algn="tl" rotWithShape="0">
            <a:prstClr val="black">
              <a:alpha val="40000"/>
            </a:prstClr>
          </a:outerShdw>
        </a:effectLst>
      </dgm:spPr>
      <dgm:t>
        <a:bodyPr anchor="ctr"/>
        <a:lstStyle/>
        <a:p>
          <a:pPr latinLnBrk="1"/>
          <a:r>
            <a:rPr lang="zh-CN" altLang="en-US" b="0" i="0" dirty="0"/>
            <a:t>零件生产</a:t>
          </a:r>
          <a:endParaRPr lang="ko-KR" altLang="en-US" b="1" dirty="0"/>
        </a:p>
      </dgm:t>
    </dgm:pt>
    <dgm:pt modelId="{B58DFBFA-8F5F-41D5-88D4-AC1705A4D23B}" cxnId="{B0D01614-AEA6-471A-A63D-5B694763F376}" type="parTrans">
      <dgm:prSet/>
      <dgm:spPr/>
      <dgm:t>
        <a:bodyPr/>
        <a:lstStyle/>
        <a:p>
          <a:pPr latinLnBrk="1"/>
          <a:endParaRPr lang="ko-KR" altLang="en-US"/>
        </a:p>
      </dgm:t>
    </dgm:pt>
    <dgm:pt modelId="{2F944EA7-58EA-4839-A800-C0679CF56806}" cxnId="{B0D01614-AEA6-471A-A63D-5B694763F376}" type="sibTrans">
      <dgm:prSet/>
      <dgm:spPr/>
      <dgm:t>
        <a:bodyPr/>
        <a:lstStyle/>
        <a:p>
          <a:pPr latinLnBrk="1"/>
          <a:endParaRPr lang="ko-KR" altLang="en-US"/>
        </a:p>
      </dgm:t>
    </dgm:pt>
    <dgm:pt modelId="{2FC6BD60-2822-4352-8FBF-9D07F7B4DC51}" type="pres">
      <dgm:prSet presAssocID="{96DDC845-E582-407B-BDBA-FA513CB4496A}" presName="Name0" presStyleCnt="0">
        <dgm:presLayoutVars>
          <dgm:dir/>
          <dgm:animLvl val="lvl"/>
          <dgm:resizeHandles val="exact"/>
        </dgm:presLayoutVars>
      </dgm:prSet>
      <dgm:spPr/>
    </dgm:pt>
    <dgm:pt modelId="{5166B88B-8848-4E1B-BD09-6F03683983F2}" type="pres">
      <dgm:prSet presAssocID="{A0F64843-6231-4FC3-9EA3-8CEDC183AC37}" presName="parTxOnly" presStyleLbl="node1" presStyleIdx="0" presStyleCnt="4" custScaleX="2000000" custScaleY="572834" custLinFactY="-622980" custLinFactNeighborY="-700000">
        <dgm:presLayoutVars>
          <dgm:chMax val="0"/>
          <dgm:chPref val="0"/>
          <dgm:bulletEnabled val="1"/>
        </dgm:presLayoutVars>
      </dgm:prSet>
      <dgm:spPr/>
    </dgm:pt>
    <dgm:pt modelId="{7E96A670-14ED-4EF1-9E40-9CF6042953E7}" type="pres">
      <dgm:prSet presAssocID="{66948A27-523F-4278-9A0F-AE684B57C959}" presName="parTxOnlySpace" presStyleCnt="0"/>
      <dgm:spPr/>
    </dgm:pt>
    <dgm:pt modelId="{D308DA02-C477-4DF5-9A86-858A974BEF0D}" type="pres">
      <dgm:prSet presAssocID="{7C53C920-7F05-4E00-8167-3D53C102F620}" presName="parTxOnly" presStyleLbl="node1" presStyleIdx="1" presStyleCnt="4" custScaleX="2000000" custScaleY="572834" custLinFactY="-622980" custLinFactNeighborY="-700000">
        <dgm:presLayoutVars>
          <dgm:chMax val="0"/>
          <dgm:chPref val="0"/>
          <dgm:bulletEnabled val="1"/>
        </dgm:presLayoutVars>
      </dgm:prSet>
      <dgm:spPr/>
    </dgm:pt>
    <dgm:pt modelId="{6B78C3CD-16A0-471C-8538-104D97B36733}" type="pres">
      <dgm:prSet presAssocID="{3C9255B4-0BA4-4480-A121-2CAC4760F244}" presName="parTxOnlySpace" presStyleCnt="0"/>
      <dgm:spPr/>
    </dgm:pt>
    <dgm:pt modelId="{996BCADF-D9C6-4366-9421-1568181D7288}" type="pres">
      <dgm:prSet presAssocID="{EEFC13F3-DE97-4D66-9A89-2C2112696B36}" presName="parTxOnly" presStyleLbl="node1" presStyleIdx="2" presStyleCnt="4" custScaleX="2000000" custScaleY="572834" custLinFactY="-622980" custLinFactNeighborY="-700000">
        <dgm:presLayoutVars>
          <dgm:chMax val="0"/>
          <dgm:chPref val="0"/>
          <dgm:bulletEnabled val="1"/>
        </dgm:presLayoutVars>
      </dgm:prSet>
      <dgm:spPr/>
    </dgm:pt>
    <dgm:pt modelId="{3221777F-3126-41B9-B974-CE3A2ECE4425}" type="pres">
      <dgm:prSet presAssocID="{047FC792-17C4-4B70-901C-3CB495E43400}" presName="parTxOnlySpace" presStyleCnt="0"/>
      <dgm:spPr/>
    </dgm:pt>
    <dgm:pt modelId="{350A1426-2681-489F-A036-985C83336CD9}" type="pres">
      <dgm:prSet presAssocID="{1E996B04-D9ED-427A-A945-0B9CBC7373FA}" presName="parTxOnly" presStyleLbl="node1" presStyleIdx="3" presStyleCnt="4" custScaleX="2000000" custScaleY="572834" custLinFactY="-622980" custLinFactNeighborY="-700000">
        <dgm:presLayoutVars>
          <dgm:chMax val="0"/>
          <dgm:chPref val="0"/>
          <dgm:bulletEnabled val="1"/>
        </dgm:presLayoutVars>
      </dgm:prSet>
      <dgm:spPr/>
    </dgm:pt>
  </dgm:ptLst>
  <dgm:cxnLst>
    <dgm:cxn modelId="{D863B40F-CC9C-4416-A4F3-F119533EB752}" srcId="{96DDC845-E582-407B-BDBA-FA513CB4496A}" destId="{EEFC13F3-DE97-4D66-9A89-2C2112696B36}" srcOrd="2" destOrd="0" parTransId="{5FEBC962-F418-4D7C-B191-130761C581FF}" sibTransId="{047FC792-17C4-4B70-901C-3CB495E43400}"/>
    <dgm:cxn modelId="{B0D01614-AEA6-471A-A63D-5B694763F376}" srcId="{96DDC845-E582-407B-BDBA-FA513CB4496A}" destId="{1E996B04-D9ED-427A-A945-0B9CBC7373FA}" srcOrd="3" destOrd="0" parTransId="{B58DFBFA-8F5F-41D5-88D4-AC1705A4D23B}" sibTransId="{2F944EA7-58EA-4839-A800-C0679CF56806}"/>
    <dgm:cxn modelId="{7F0BBF7E-15F7-40B1-AC45-C470C8F1A005}" srcId="{96DDC845-E582-407B-BDBA-FA513CB4496A}" destId="{A0F64843-6231-4FC3-9EA3-8CEDC183AC37}" srcOrd="0" destOrd="0" parTransId="{177DC555-9A2C-41C0-BBAF-8628A7C28CF4}" sibTransId="{66948A27-523F-4278-9A0F-AE684B57C959}"/>
    <dgm:cxn modelId="{E4B90389-8189-449E-BBAD-08A5E3554528}" type="presOf" srcId="{A0F64843-6231-4FC3-9EA3-8CEDC183AC37}" destId="{5166B88B-8848-4E1B-BD09-6F03683983F2}" srcOrd="0" destOrd="0" presId="urn:microsoft.com/office/officeart/2005/8/layout/chevron1"/>
    <dgm:cxn modelId="{CCFBA292-723C-442F-A5F0-4A0B69BCEB4A}" type="presOf" srcId="{1E996B04-D9ED-427A-A945-0B9CBC7373FA}" destId="{350A1426-2681-489F-A036-985C83336CD9}" srcOrd="0" destOrd="0" presId="urn:microsoft.com/office/officeart/2005/8/layout/chevron1"/>
    <dgm:cxn modelId="{6465A395-E21F-4436-A91D-5C81081FA8E4}" type="presOf" srcId="{7C53C920-7F05-4E00-8167-3D53C102F620}" destId="{D308DA02-C477-4DF5-9A86-858A974BEF0D}" srcOrd="0" destOrd="0" presId="urn:microsoft.com/office/officeart/2005/8/layout/chevron1"/>
    <dgm:cxn modelId="{E7CD4EDA-0193-4ECF-A0A3-01538E0B7590}" type="presOf" srcId="{EEFC13F3-DE97-4D66-9A89-2C2112696B36}" destId="{996BCADF-D9C6-4366-9421-1568181D7288}" srcOrd="0" destOrd="0" presId="urn:microsoft.com/office/officeart/2005/8/layout/chevron1"/>
    <dgm:cxn modelId="{6CA59AF3-CBC1-4746-B91E-CE2F0242E4CB}" srcId="{96DDC845-E582-407B-BDBA-FA513CB4496A}" destId="{7C53C920-7F05-4E00-8167-3D53C102F620}" srcOrd="1" destOrd="0" parTransId="{1E19F652-4D02-46A8-8180-36284B16AE47}" sibTransId="{3C9255B4-0BA4-4480-A121-2CAC4760F244}"/>
    <dgm:cxn modelId="{AEB05DF7-8C42-4C87-BC57-E0A0955F6489}" type="presOf" srcId="{96DDC845-E582-407B-BDBA-FA513CB4496A}" destId="{2FC6BD60-2822-4352-8FBF-9D07F7B4DC51}" srcOrd="0" destOrd="0" presId="urn:microsoft.com/office/officeart/2005/8/layout/chevron1"/>
    <dgm:cxn modelId="{F651236F-F36C-4FC5-95CF-1207BC2A87A0}" type="presParOf" srcId="{2FC6BD60-2822-4352-8FBF-9D07F7B4DC51}" destId="{5166B88B-8848-4E1B-BD09-6F03683983F2}" srcOrd="0" destOrd="0" presId="urn:microsoft.com/office/officeart/2005/8/layout/chevron1"/>
    <dgm:cxn modelId="{73452E26-EA21-4254-9BA3-1D32816530F0}" type="presParOf" srcId="{2FC6BD60-2822-4352-8FBF-9D07F7B4DC51}" destId="{7E96A670-14ED-4EF1-9E40-9CF6042953E7}" srcOrd="1" destOrd="0" presId="urn:microsoft.com/office/officeart/2005/8/layout/chevron1"/>
    <dgm:cxn modelId="{D6485735-7BA4-4ED1-8FD7-F19AA6FCBCFA}" type="presParOf" srcId="{2FC6BD60-2822-4352-8FBF-9D07F7B4DC51}" destId="{D308DA02-C477-4DF5-9A86-858A974BEF0D}" srcOrd="2" destOrd="0" presId="urn:microsoft.com/office/officeart/2005/8/layout/chevron1"/>
    <dgm:cxn modelId="{9362CC2D-2181-4F55-8153-AC97896DC2F5}" type="presParOf" srcId="{2FC6BD60-2822-4352-8FBF-9D07F7B4DC51}" destId="{6B78C3CD-16A0-471C-8538-104D97B36733}" srcOrd="3" destOrd="0" presId="urn:microsoft.com/office/officeart/2005/8/layout/chevron1"/>
    <dgm:cxn modelId="{7EC8BC8F-C4EE-4381-8227-B343AA24A7B1}" type="presParOf" srcId="{2FC6BD60-2822-4352-8FBF-9D07F7B4DC51}" destId="{996BCADF-D9C6-4366-9421-1568181D7288}" srcOrd="4" destOrd="0" presId="urn:microsoft.com/office/officeart/2005/8/layout/chevron1"/>
    <dgm:cxn modelId="{F13AC76B-2F8A-4BDB-B6D9-4CFB7F96D53C}" type="presParOf" srcId="{2FC6BD60-2822-4352-8FBF-9D07F7B4DC51}" destId="{3221777F-3126-41B9-B974-CE3A2ECE4425}" srcOrd="5" destOrd="0" presId="urn:microsoft.com/office/officeart/2005/8/layout/chevron1"/>
    <dgm:cxn modelId="{AE0B9554-7A00-47D3-9780-6598D9804373}" type="presParOf" srcId="{2FC6BD60-2822-4352-8FBF-9D07F7B4DC51}" destId="{350A1426-2681-489F-A036-985C83336CD9}" srcOrd="6"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DC845-E582-407B-BDBA-FA513CB4496A}" type="doc">
      <dgm:prSet loTypeId="urn:microsoft.com/office/officeart/2005/8/layout/chevron1" loCatId="process" qsTypeId="urn:microsoft.com/office/officeart/2005/8/quickstyle/simple1#2" qsCatId="simple" csTypeId="urn:microsoft.com/office/officeart/2005/8/colors/accent1_2#2" csCatId="accent1" phldr="1"/>
      <dgm:spPr/>
    </dgm:pt>
    <dgm:pt modelId="{A0F64843-6231-4FC3-9EA3-8CEDC183AC37}">
      <dgm:prSet phldrT="[텍스트]" custT="1"/>
      <dgm:spPr>
        <a:solidFill>
          <a:schemeClr val="accent1">
            <a:lumMod val="60000"/>
            <a:lumOff val="40000"/>
          </a:schemeClr>
        </a:solidFill>
        <a:ln>
          <a:noFill/>
        </a:ln>
        <a:effectLst>
          <a:outerShdw blurRad="50800" dist="38100" dir="2700000" algn="tl" rotWithShape="0">
            <a:prstClr val="black">
              <a:alpha val="40000"/>
            </a:prstClr>
          </a:outerShdw>
        </a:effectLst>
      </dgm:spPr>
      <dgm:t>
        <a:bodyPr anchor="ctr"/>
        <a:lstStyle/>
        <a:p>
          <a:pPr latinLnBrk="1"/>
          <a:r>
            <a:rPr lang="zh-CN" altLang="en-US" sz="1000" b="0" i="0" dirty="0">
              <a:solidFill>
                <a:schemeClr val="bg1"/>
              </a:solidFill>
              <a:effectLst/>
              <a:latin typeface="noto"/>
            </a:rPr>
            <a:t>分离</a:t>
          </a:r>
          <a:r>
            <a:rPr lang="en-US" altLang="zh-CN" sz="1000" b="0" i="0" dirty="0">
              <a:solidFill>
                <a:schemeClr val="bg1"/>
              </a:solidFill>
              <a:effectLst/>
              <a:latin typeface="noto"/>
            </a:rPr>
            <a:t>/</a:t>
          </a:r>
          <a:r>
            <a:rPr lang="zh-CN" altLang="en-US" sz="1000" b="0" i="0" dirty="0">
              <a:solidFill>
                <a:schemeClr val="bg1"/>
              </a:solidFill>
              <a:effectLst/>
              <a:latin typeface="noto"/>
            </a:rPr>
            <a:t>提纯</a:t>
          </a:r>
          <a:endParaRPr lang="ko-KR" altLang="en-US" sz="1000" b="1" dirty="0"/>
        </a:p>
      </dgm:t>
    </dgm:pt>
    <dgm:pt modelId="{177DC555-9A2C-41C0-BBAF-8628A7C28CF4}" cxnId="{7F0BBF7E-15F7-40B1-AC45-C470C8F1A005}" type="parTrans">
      <dgm:prSet/>
      <dgm:spPr/>
      <dgm:t>
        <a:bodyPr/>
        <a:lstStyle/>
        <a:p>
          <a:pPr latinLnBrk="1"/>
          <a:endParaRPr lang="ko-KR" altLang="en-US"/>
        </a:p>
      </dgm:t>
    </dgm:pt>
    <dgm:pt modelId="{66948A27-523F-4278-9A0F-AE684B57C959}" cxnId="{7F0BBF7E-15F7-40B1-AC45-C470C8F1A005}" type="sibTrans">
      <dgm:prSet/>
      <dgm:spPr/>
      <dgm:t>
        <a:bodyPr/>
        <a:lstStyle/>
        <a:p>
          <a:pPr latinLnBrk="1"/>
          <a:endParaRPr lang="ko-KR" altLang="en-US"/>
        </a:p>
      </dgm:t>
    </dgm:pt>
    <dgm:pt modelId="{7C53C920-7F05-4E00-8167-3D53C102F620}">
      <dgm:prSet phldrT="[텍스트]" custT="1"/>
      <dgm:spPr>
        <a:solidFill>
          <a:schemeClr val="accent1">
            <a:lumMod val="60000"/>
            <a:lumOff val="40000"/>
          </a:schemeClr>
        </a:solidFill>
        <a:ln>
          <a:noFill/>
        </a:ln>
        <a:effectLst>
          <a:outerShdw blurRad="50800" dist="38100" dir="2700000" algn="tl" rotWithShape="0">
            <a:prstClr val="black">
              <a:alpha val="40000"/>
            </a:prstClr>
          </a:outerShdw>
        </a:effectLst>
      </dgm:spPr>
      <dgm:t>
        <a:bodyPr anchor="ctr"/>
        <a:lstStyle/>
        <a:p>
          <a:pPr latinLnBrk="1"/>
          <a:r>
            <a:rPr lang="zh-CN" altLang="en-US" sz="1000" b="0" i="0" dirty="0"/>
            <a:t>烧结工艺</a:t>
          </a:r>
          <a:endParaRPr lang="ko-KR" altLang="en-US" sz="1000" b="1" dirty="0"/>
        </a:p>
      </dgm:t>
    </dgm:pt>
    <dgm:pt modelId="{1E19F652-4D02-46A8-8180-36284B16AE47}" cxnId="{6CA59AF3-CBC1-4746-B91E-CE2F0242E4CB}" type="parTrans">
      <dgm:prSet/>
      <dgm:spPr/>
      <dgm:t>
        <a:bodyPr/>
        <a:lstStyle/>
        <a:p>
          <a:pPr latinLnBrk="1"/>
          <a:endParaRPr lang="ko-KR" altLang="en-US"/>
        </a:p>
      </dgm:t>
    </dgm:pt>
    <dgm:pt modelId="{3C9255B4-0BA4-4480-A121-2CAC4760F244}" cxnId="{6CA59AF3-CBC1-4746-B91E-CE2F0242E4CB}" type="sibTrans">
      <dgm:prSet/>
      <dgm:spPr/>
      <dgm:t>
        <a:bodyPr/>
        <a:lstStyle/>
        <a:p>
          <a:pPr latinLnBrk="1"/>
          <a:endParaRPr lang="ko-KR" altLang="en-US"/>
        </a:p>
      </dgm:t>
    </dgm:pt>
    <dgm:pt modelId="{EEFC13F3-DE97-4D66-9A89-2C2112696B36}">
      <dgm:prSet phldrT="[텍스트]"/>
      <dgm:spPr>
        <a:solidFill>
          <a:schemeClr val="accent1">
            <a:lumMod val="75000"/>
          </a:schemeClr>
        </a:solidFill>
        <a:effectLst>
          <a:outerShdw blurRad="50800" dist="38100" dir="2700000" algn="tl" rotWithShape="0">
            <a:prstClr val="black">
              <a:alpha val="40000"/>
            </a:prstClr>
          </a:outerShdw>
        </a:effectLst>
      </dgm:spPr>
      <dgm:t>
        <a:bodyPr anchor="ctr"/>
        <a:lstStyle/>
        <a:p>
          <a:pPr latinLnBrk="1"/>
          <a:r>
            <a:rPr lang="zh-CN" altLang="en-US" b="0" i="0" dirty="0"/>
            <a:t>混合工序</a:t>
          </a:r>
          <a:endParaRPr lang="ko-KR" altLang="en-US" b="1" dirty="0"/>
        </a:p>
      </dgm:t>
    </dgm:pt>
    <dgm:pt modelId="{5FEBC962-F418-4D7C-B191-130761C581FF}" cxnId="{D863B40F-CC9C-4416-A4F3-F119533EB752}" type="parTrans">
      <dgm:prSet/>
      <dgm:spPr/>
      <dgm:t>
        <a:bodyPr/>
        <a:lstStyle/>
        <a:p>
          <a:pPr latinLnBrk="1"/>
          <a:endParaRPr lang="ko-KR" altLang="en-US"/>
        </a:p>
      </dgm:t>
    </dgm:pt>
    <dgm:pt modelId="{047FC792-17C4-4B70-901C-3CB495E43400}" cxnId="{D863B40F-CC9C-4416-A4F3-F119533EB752}" type="sibTrans">
      <dgm:prSet/>
      <dgm:spPr/>
      <dgm:t>
        <a:bodyPr/>
        <a:lstStyle/>
        <a:p>
          <a:pPr latinLnBrk="1"/>
          <a:endParaRPr lang="ko-KR" altLang="en-US"/>
        </a:p>
      </dgm:t>
    </dgm:pt>
    <dgm:pt modelId="{1E996B04-D9ED-427A-A945-0B9CBC7373FA}">
      <dgm:prSet phldrT="[텍스트]"/>
      <dgm:spPr>
        <a:solidFill>
          <a:schemeClr val="accent1">
            <a:lumMod val="50000"/>
          </a:schemeClr>
        </a:solidFill>
        <a:effectLst>
          <a:outerShdw blurRad="50800" dist="38100" dir="2700000" algn="tl" rotWithShape="0">
            <a:prstClr val="black">
              <a:alpha val="40000"/>
            </a:prstClr>
          </a:outerShdw>
        </a:effectLst>
      </dgm:spPr>
      <dgm:t>
        <a:bodyPr anchor="ctr"/>
        <a:lstStyle/>
        <a:p>
          <a:pPr latinLnBrk="1"/>
          <a:r>
            <a:rPr lang="zh-CN" altLang="en-US" b="1" dirty="0"/>
            <a:t>涂层</a:t>
          </a:r>
          <a:endParaRPr lang="ko-KR" altLang="en-US" b="1" dirty="0"/>
        </a:p>
      </dgm:t>
    </dgm:pt>
    <dgm:pt modelId="{B58DFBFA-8F5F-41D5-88D4-AC1705A4D23B}" cxnId="{B0D01614-AEA6-471A-A63D-5B694763F376}" type="parTrans">
      <dgm:prSet/>
      <dgm:spPr/>
      <dgm:t>
        <a:bodyPr/>
        <a:lstStyle/>
        <a:p>
          <a:pPr latinLnBrk="1"/>
          <a:endParaRPr lang="ko-KR" altLang="en-US"/>
        </a:p>
      </dgm:t>
    </dgm:pt>
    <dgm:pt modelId="{2F944EA7-58EA-4839-A800-C0679CF56806}" cxnId="{B0D01614-AEA6-471A-A63D-5B694763F376}" type="sibTrans">
      <dgm:prSet/>
      <dgm:spPr/>
      <dgm:t>
        <a:bodyPr/>
        <a:lstStyle/>
        <a:p>
          <a:pPr latinLnBrk="1"/>
          <a:endParaRPr lang="ko-KR" altLang="en-US"/>
        </a:p>
      </dgm:t>
    </dgm:pt>
    <dgm:pt modelId="{2FC6BD60-2822-4352-8FBF-9D07F7B4DC51}" type="pres">
      <dgm:prSet presAssocID="{96DDC845-E582-407B-BDBA-FA513CB4496A}" presName="Name0" presStyleCnt="0">
        <dgm:presLayoutVars>
          <dgm:dir/>
          <dgm:animLvl val="lvl"/>
          <dgm:resizeHandles val="exact"/>
        </dgm:presLayoutVars>
      </dgm:prSet>
      <dgm:spPr/>
    </dgm:pt>
    <dgm:pt modelId="{5166B88B-8848-4E1B-BD09-6F03683983F2}" type="pres">
      <dgm:prSet presAssocID="{A0F64843-6231-4FC3-9EA3-8CEDC183AC37}" presName="parTxOnly" presStyleLbl="node1" presStyleIdx="0" presStyleCnt="4" custScaleX="2000000" custScaleY="572834" custLinFactX="25945" custLinFactY="-395145" custLinFactNeighborX="100000" custLinFactNeighborY="-400000">
        <dgm:presLayoutVars>
          <dgm:chMax val="0"/>
          <dgm:chPref val="0"/>
          <dgm:bulletEnabled val="1"/>
        </dgm:presLayoutVars>
      </dgm:prSet>
      <dgm:spPr/>
    </dgm:pt>
    <dgm:pt modelId="{7E96A670-14ED-4EF1-9E40-9CF6042953E7}" type="pres">
      <dgm:prSet presAssocID="{66948A27-523F-4278-9A0F-AE684B57C959}" presName="parTxOnlySpace" presStyleCnt="0"/>
      <dgm:spPr/>
    </dgm:pt>
    <dgm:pt modelId="{D308DA02-C477-4DF5-9A86-858A974BEF0D}" type="pres">
      <dgm:prSet presAssocID="{7C53C920-7F05-4E00-8167-3D53C102F620}" presName="parTxOnly" presStyleLbl="node1" presStyleIdx="1" presStyleCnt="4" custScaleX="2000000" custScaleY="572834" custLinFactX="25945" custLinFactY="-395145" custLinFactNeighborX="100000" custLinFactNeighborY="-400000">
        <dgm:presLayoutVars>
          <dgm:chMax val="0"/>
          <dgm:chPref val="0"/>
          <dgm:bulletEnabled val="1"/>
        </dgm:presLayoutVars>
      </dgm:prSet>
      <dgm:spPr/>
    </dgm:pt>
    <dgm:pt modelId="{6B78C3CD-16A0-471C-8538-104D97B36733}" type="pres">
      <dgm:prSet presAssocID="{3C9255B4-0BA4-4480-A121-2CAC4760F244}" presName="parTxOnlySpace" presStyleCnt="0"/>
      <dgm:spPr/>
    </dgm:pt>
    <dgm:pt modelId="{996BCADF-D9C6-4366-9421-1568181D7288}" type="pres">
      <dgm:prSet presAssocID="{EEFC13F3-DE97-4D66-9A89-2C2112696B36}" presName="parTxOnly" presStyleLbl="node1" presStyleIdx="2" presStyleCnt="4" custScaleX="2000000" custScaleY="572834" custLinFactY="-622980" custLinFactNeighborY="-700000">
        <dgm:presLayoutVars>
          <dgm:chMax val="0"/>
          <dgm:chPref val="0"/>
          <dgm:bulletEnabled val="1"/>
        </dgm:presLayoutVars>
      </dgm:prSet>
      <dgm:spPr/>
    </dgm:pt>
    <dgm:pt modelId="{3221777F-3126-41B9-B974-CE3A2ECE4425}" type="pres">
      <dgm:prSet presAssocID="{047FC792-17C4-4B70-901C-3CB495E43400}" presName="parTxOnlySpace" presStyleCnt="0"/>
      <dgm:spPr/>
    </dgm:pt>
    <dgm:pt modelId="{350A1426-2681-489F-A036-985C83336CD9}" type="pres">
      <dgm:prSet presAssocID="{1E996B04-D9ED-427A-A945-0B9CBC7373FA}" presName="parTxOnly" presStyleLbl="node1" presStyleIdx="3" presStyleCnt="4" custScaleX="2000000" custScaleY="572834" custLinFactY="-622980" custLinFactNeighborY="-700000">
        <dgm:presLayoutVars>
          <dgm:chMax val="0"/>
          <dgm:chPref val="0"/>
          <dgm:bulletEnabled val="1"/>
        </dgm:presLayoutVars>
      </dgm:prSet>
      <dgm:spPr/>
    </dgm:pt>
  </dgm:ptLst>
  <dgm:cxnLst>
    <dgm:cxn modelId="{D863B40F-CC9C-4416-A4F3-F119533EB752}" srcId="{96DDC845-E582-407B-BDBA-FA513CB4496A}" destId="{EEFC13F3-DE97-4D66-9A89-2C2112696B36}" srcOrd="2" destOrd="0" parTransId="{5FEBC962-F418-4D7C-B191-130761C581FF}" sibTransId="{047FC792-17C4-4B70-901C-3CB495E43400}"/>
    <dgm:cxn modelId="{B0D01614-AEA6-471A-A63D-5B694763F376}" srcId="{96DDC845-E582-407B-BDBA-FA513CB4496A}" destId="{1E996B04-D9ED-427A-A945-0B9CBC7373FA}" srcOrd="3" destOrd="0" parTransId="{B58DFBFA-8F5F-41D5-88D4-AC1705A4D23B}" sibTransId="{2F944EA7-58EA-4839-A800-C0679CF56806}"/>
    <dgm:cxn modelId="{7F0BBF7E-15F7-40B1-AC45-C470C8F1A005}" srcId="{96DDC845-E582-407B-BDBA-FA513CB4496A}" destId="{A0F64843-6231-4FC3-9EA3-8CEDC183AC37}" srcOrd="0" destOrd="0" parTransId="{177DC555-9A2C-41C0-BBAF-8628A7C28CF4}" sibTransId="{66948A27-523F-4278-9A0F-AE684B57C959}"/>
    <dgm:cxn modelId="{E4B90389-8189-449E-BBAD-08A5E3554528}" type="presOf" srcId="{A0F64843-6231-4FC3-9EA3-8CEDC183AC37}" destId="{5166B88B-8848-4E1B-BD09-6F03683983F2}" srcOrd="0" destOrd="0" presId="urn:microsoft.com/office/officeart/2005/8/layout/chevron1"/>
    <dgm:cxn modelId="{CCFBA292-723C-442F-A5F0-4A0B69BCEB4A}" type="presOf" srcId="{1E996B04-D9ED-427A-A945-0B9CBC7373FA}" destId="{350A1426-2681-489F-A036-985C83336CD9}" srcOrd="0" destOrd="0" presId="urn:microsoft.com/office/officeart/2005/8/layout/chevron1"/>
    <dgm:cxn modelId="{6465A395-E21F-4436-A91D-5C81081FA8E4}" type="presOf" srcId="{7C53C920-7F05-4E00-8167-3D53C102F620}" destId="{D308DA02-C477-4DF5-9A86-858A974BEF0D}" srcOrd="0" destOrd="0" presId="urn:microsoft.com/office/officeart/2005/8/layout/chevron1"/>
    <dgm:cxn modelId="{E7CD4EDA-0193-4ECF-A0A3-01538E0B7590}" type="presOf" srcId="{EEFC13F3-DE97-4D66-9A89-2C2112696B36}" destId="{996BCADF-D9C6-4366-9421-1568181D7288}" srcOrd="0" destOrd="0" presId="urn:microsoft.com/office/officeart/2005/8/layout/chevron1"/>
    <dgm:cxn modelId="{6CA59AF3-CBC1-4746-B91E-CE2F0242E4CB}" srcId="{96DDC845-E582-407B-BDBA-FA513CB4496A}" destId="{7C53C920-7F05-4E00-8167-3D53C102F620}" srcOrd="1" destOrd="0" parTransId="{1E19F652-4D02-46A8-8180-36284B16AE47}" sibTransId="{3C9255B4-0BA4-4480-A121-2CAC4760F244}"/>
    <dgm:cxn modelId="{AEB05DF7-8C42-4C87-BC57-E0A0955F6489}" type="presOf" srcId="{96DDC845-E582-407B-BDBA-FA513CB4496A}" destId="{2FC6BD60-2822-4352-8FBF-9D07F7B4DC51}" srcOrd="0" destOrd="0" presId="urn:microsoft.com/office/officeart/2005/8/layout/chevron1"/>
    <dgm:cxn modelId="{F651236F-F36C-4FC5-95CF-1207BC2A87A0}" type="presParOf" srcId="{2FC6BD60-2822-4352-8FBF-9D07F7B4DC51}" destId="{5166B88B-8848-4E1B-BD09-6F03683983F2}" srcOrd="0" destOrd="0" presId="urn:microsoft.com/office/officeart/2005/8/layout/chevron1"/>
    <dgm:cxn modelId="{73452E26-EA21-4254-9BA3-1D32816530F0}" type="presParOf" srcId="{2FC6BD60-2822-4352-8FBF-9D07F7B4DC51}" destId="{7E96A670-14ED-4EF1-9E40-9CF6042953E7}" srcOrd="1" destOrd="0" presId="urn:microsoft.com/office/officeart/2005/8/layout/chevron1"/>
    <dgm:cxn modelId="{D6485735-7BA4-4ED1-8FD7-F19AA6FCBCFA}" type="presParOf" srcId="{2FC6BD60-2822-4352-8FBF-9D07F7B4DC51}" destId="{D308DA02-C477-4DF5-9A86-858A974BEF0D}" srcOrd="2" destOrd="0" presId="urn:microsoft.com/office/officeart/2005/8/layout/chevron1"/>
    <dgm:cxn modelId="{9362CC2D-2181-4F55-8153-AC97896DC2F5}" type="presParOf" srcId="{2FC6BD60-2822-4352-8FBF-9D07F7B4DC51}" destId="{6B78C3CD-16A0-471C-8538-104D97B36733}" srcOrd="3" destOrd="0" presId="urn:microsoft.com/office/officeart/2005/8/layout/chevron1"/>
    <dgm:cxn modelId="{7EC8BC8F-C4EE-4381-8227-B343AA24A7B1}" type="presParOf" srcId="{2FC6BD60-2822-4352-8FBF-9D07F7B4DC51}" destId="{996BCADF-D9C6-4366-9421-1568181D7288}" srcOrd="4" destOrd="0" presId="urn:microsoft.com/office/officeart/2005/8/layout/chevron1"/>
    <dgm:cxn modelId="{F13AC76B-2F8A-4BDB-B6D9-4CFB7F96D53C}" type="presParOf" srcId="{2FC6BD60-2822-4352-8FBF-9D07F7B4DC51}" destId="{3221777F-3126-41B9-B974-CE3A2ECE4425}" srcOrd="5" destOrd="0" presId="urn:microsoft.com/office/officeart/2005/8/layout/chevron1"/>
    <dgm:cxn modelId="{AE0B9554-7A00-47D3-9780-6598D9804373}" type="presParOf" srcId="{2FC6BD60-2822-4352-8FBF-9D07F7B4DC51}" destId="{350A1426-2681-489F-A036-985C83336CD9}" srcOrd="6"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6B88B-8848-4E1B-BD09-6F03683983F2}">
      <dsp:nvSpPr>
        <dsp:cNvPr id="0" name=""/>
        <dsp:cNvSpPr/>
      </dsp:nvSpPr>
      <dsp:spPr bwMode="white">
        <a:xfrm>
          <a:off x="1705" y="0"/>
          <a:ext cx="2481396" cy="284285"/>
        </a:xfrm>
        <a:prstGeom prst="chevron">
          <a:avLst/>
        </a:prstGeom>
        <a:solidFill>
          <a:schemeClr val="accent1">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latinLnBrk="1">
            <a:lnSpc>
              <a:spcPct val="90000"/>
            </a:lnSpc>
            <a:spcBef>
              <a:spcPct val="0"/>
            </a:spcBef>
            <a:spcAft>
              <a:spcPct val="35000"/>
            </a:spcAft>
            <a:buNone/>
          </a:pPr>
          <a:r>
            <a:rPr lang="zh-CN" altLang="en-US" sz="1000" b="0" i="0" kern="1200" dirty="0"/>
            <a:t>电解</a:t>
          </a:r>
          <a:r>
            <a:rPr lang="en-US" altLang="zh-CN" sz="1000" b="0" i="0" kern="1200" dirty="0"/>
            <a:t>/</a:t>
          </a:r>
          <a:r>
            <a:rPr lang="zh-CN" altLang="en-US" sz="1000" b="0" i="0" kern="1200" dirty="0"/>
            <a:t>还原</a:t>
          </a:r>
          <a:endParaRPr lang="ko-KR" altLang="en-US" sz="1000" b="1" kern="1200" dirty="0"/>
        </a:p>
      </dsp:txBody>
      <dsp:txXfrm>
        <a:off x="143848" y="0"/>
        <a:ext cx="2197111" cy="284285"/>
      </dsp:txXfrm>
    </dsp:sp>
    <dsp:sp modelId="{D308DA02-C477-4DF5-9A86-858A974BEF0D}">
      <dsp:nvSpPr>
        <dsp:cNvPr id="0" name=""/>
        <dsp:cNvSpPr/>
      </dsp:nvSpPr>
      <dsp:spPr bwMode="white">
        <a:xfrm>
          <a:off x="2470695" y="0"/>
          <a:ext cx="2481396" cy="284285"/>
        </a:xfrm>
        <a:prstGeom prst="chevron">
          <a:avLst/>
        </a:prstGeom>
        <a:solidFill>
          <a:schemeClr val="accent1">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latinLnBrk="1">
            <a:lnSpc>
              <a:spcPct val="90000"/>
            </a:lnSpc>
            <a:spcBef>
              <a:spcPct val="0"/>
            </a:spcBef>
            <a:spcAft>
              <a:spcPct val="35000"/>
            </a:spcAft>
            <a:buNone/>
          </a:pPr>
          <a:r>
            <a:rPr lang="zh-CN" altLang="en-US" sz="1000" b="0" i="0" kern="1200" dirty="0"/>
            <a:t>合金化</a:t>
          </a:r>
          <a:endParaRPr lang="ko-KR" altLang="en-US" sz="1000" b="1" kern="1200" dirty="0"/>
        </a:p>
      </dsp:txBody>
      <dsp:txXfrm>
        <a:off x="2612838" y="0"/>
        <a:ext cx="2197111" cy="284285"/>
      </dsp:txXfrm>
    </dsp:sp>
    <dsp:sp modelId="{996BCADF-D9C6-4366-9421-1568181D7288}">
      <dsp:nvSpPr>
        <dsp:cNvPr id="0" name=""/>
        <dsp:cNvSpPr/>
      </dsp:nvSpPr>
      <dsp:spPr bwMode="white">
        <a:xfrm>
          <a:off x="4939684" y="0"/>
          <a:ext cx="2481396" cy="284285"/>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latinLnBrk="1">
            <a:lnSpc>
              <a:spcPct val="90000"/>
            </a:lnSpc>
            <a:spcBef>
              <a:spcPct val="0"/>
            </a:spcBef>
            <a:spcAft>
              <a:spcPct val="35000"/>
            </a:spcAft>
            <a:buNone/>
          </a:pPr>
          <a:r>
            <a:rPr lang="zh-CN" altLang="en-US" sz="1200" b="0" i="0" kern="1200" dirty="0"/>
            <a:t>磁铁制造</a:t>
          </a:r>
          <a:endParaRPr lang="ko-KR" altLang="en-US" sz="1200" b="1" kern="1200" dirty="0"/>
        </a:p>
      </dsp:txBody>
      <dsp:txXfrm>
        <a:off x="5081827" y="0"/>
        <a:ext cx="2197111" cy="284285"/>
      </dsp:txXfrm>
    </dsp:sp>
    <dsp:sp modelId="{350A1426-2681-489F-A036-985C83336CD9}">
      <dsp:nvSpPr>
        <dsp:cNvPr id="0" name=""/>
        <dsp:cNvSpPr/>
      </dsp:nvSpPr>
      <dsp:spPr bwMode="white">
        <a:xfrm>
          <a:off x="7408673" y="0"/>
          <a:ext cx="2481396" cy="284285"/>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latinLnBrk="1">
            <a:lnSpc>
              <a:spcPct val="90000"/>
            </a:lnSpc>
            <a:spcBef>
              <a:spcPct val="0"/>
            </a:spcBef>
            <a:spcAft>
              <a:spcPct val="35000"/>
            </a:spcAft>
            <a:buNone/>
          </a:pPr>
          <a:r>
            <a:rPr lang="zh-CN" altLang="en-US" sz="1200" b="0" i="0" kern="1200" dirty="0"/>
            <a:t>零件生产</a:t>
          </a:r>
          <a:endParaRPr lang="ko-KR" altLang="en-US" sz="1200" b="1" kern="1200" dirty="0"/>
        </a:p>
      </dsp:txBody>
      <dsp:txXfrm>
        <a:off x="7550816" y="0"/>
        <a:ext cx="2197111" cy="284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6B88B-8848-4E1B-BD09-6F03683983F2}">
      <dsp:nvSpPr>
        <dsp:cNvPr id="0" name=""/>
        <dsp:cNvSpPr/>
      </dsp:nvSpPr>
      <dsp:spPr bwMode="white">
        <a:xfrm>
          <a:off x="46302" y="0"/>
          <a:ext cx="2481396" cy="284285"/>
        </a:xfrm>
        <a:prstGeom prst="chevron">
          <a:avLst/>
        </a:prstGeom>
        <a:solidFill>
          <a:schemeClr val="accent1">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latinLnBrk="1">
            <a:lnSpc>
              <a:spcPct val="90000"/>
            </a:lnSpc>
            <a:spcBef>
              <a:spcPct val="0"/>
            </a:spcBef>
            <a:spcAft>
              <a:spcPct val="35000"/>
            </a:spcAft>
            <a:buNone/>
          </a:pPr>
          <a:r>
            <a:rPr lang="zh-CN" altLang="en-US" sz="1000" b="0" i="0" kern="1200" dirty="0">
              <a:solidFill>
                <a:schemeClr val="bg1"/>
              </a:solidFill>
              <a:effectLst/>
              <a:latin typeface="noto"/>
            </a:rPr>
            <a:t>分离</a:t>
          </a:r>
          <a:r>
            <a:rPr lang="en-US" altLang="zh-CN" sz="1000" b="0" i="0" kern="1200" dirty="0">
              <a:solidFill>
                <a:schemeClr val="bg1"/>
              </a:solidFill>
              <a:effectLst/>
              <a:latin typeface="noto"/>
            </a:rPr>
            <a:t>/</a:t>
          </a:r>
          <a:r>
            <a:rPr lang="zh-CN" altLang="en-US" sz="1000" b="0" i="0" kern="1200" dirty="0">
              <a:solidFill>
                <a:schemeClr val="bg1"/>
              </a:solidFill>
              <a:effectLst/>
              <a:latin typeface="noto"/>
            </a:rPr>
            <a:t>提纯</a:t>
          </a:r>
          <a:endParaRPr lang="ko-KR" altLang="en-US" sz="1000" b="1" kern="1200" dirty="0"/>
        </a:p>
      </dsp:txBody>
      <dsp:txXfrm>
        <a:off x="188445" y="0"/>
        <a:ext cx="2197111" cy="284285"/>
      </dsp:txXfrm>
    </dsp:sp>
    <dsp:sp modelId="{D308DA02-C477-4DF5-9A86-858A974BEF0D}">
      <dsp:nvSpPr>
        <dsp:cNvPr id="0" name=""/>
        <dsp:cNvSpPr/>
      </dsp:nvSpPr>
      <dsp:spPr bwMode="white">
        <a:xfrm>
          <a:off x="2515291" y="0"/>
          <a:ext cx="2481396" cy="284285"/>
        </a:xfrm>
        <a:prstGeom prst="chevron">
          <a:avLst/>
        </a:prstGeom>
        <a:solidFill>
          <a:schemeClr val="accent1">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latinLnBrk="1">
            <a:lnSpc>
              <a:spcPct val="90000"/>
            </a:lnSpc>
            <a:spcBef>
              <a:spcPct val="0"/>
            </a:spcBef>
            <a:spcAft>
              <a:spcPct val="35000"/>
            </a:spcAft>
            <a:buNone/>
          </a:pPr>
          <a:r>
            <a:rPr lang="zh-CN" altLang="en-US" sz="1000" b="0" i="0" kern="1200" dirty="0"/>
            <a:t>烧结工艺</a:t>
          </a:r>
          <a:endParaRPr lang="ko-KR" altLang="en-US" sz="1000" b="1" kern="1200" dirty="0"/>
        </a:p>
      </dsp:txBody>
      <dsp:txXfrm>
        <a:off x="2657434" y="0"/>
        <a:ext cx="2197111" cy="284285"/>
      </dsp:txXfrm>
    </dsp:sp>
    <dsp:sp modelId="{996BCADF-D9C6-4366-9421-1568181D7288}">
      <dsp:nvSpPr>
        <dsp:cNvPr id="0" name=""/>
        <dsp:cNvSpPr/>
      </dsp:nvSpPr>
      <dsp:spPr bwMode="white">
        <a:xfrm>
          <a:off x="4939684" y="0"/>
          <a:ext cx="2481396" cy="284285"/>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latinLnBrk="1">
            <a:lnSpc>
              <a:spcPct val="90000"/>
            </a:lnSpc>
            <a:spcBef>
              <a:spcPct val="0"/>
            </a:spcBef>
            <a:spcAft>
              <a:spcPct val="35000"/>
            </a:spcAft>
            <a:buNone/>
          </a:pPr>
          <a:r>
            <a:rPr lang="zh-CN" altLang="en-US" sz="1200" b="0" i="0" kern="1200" dirty="0"/>
            <a:t>混合工序</a:t>
          </a:r>
          <a:endParaRPr lang="ko-KR" altLang="en-US" sz="1200" b="1" kern="1200" dirty="0"/>
        </a:p>
      </dsp:txBody>
      <dsp:txXfrm>
        <a:off x="5081827" y="0"/>
        <a:ext cx="2197111" cy="284285"/>
      </dsp:txXfrm>
    </dsp:sp>
    <dsp:sp modelId="{350A1426-2681-489F-A036-985C83336CD9}">
      <dsp:nvSpPr>
        <dsp:cNvPr id="0" name=""/>
        <dsp:cNvSpPr/>
      </dsp:nvSpPr>
      <dsp:spPr bwMode="white">
        <a:xfrm>
          <a:off x="7408673" y="0"/>
          <a:ext cx="2481396" cy="284285"/>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latinLnBrk="1">
            <a:lnSpc>
              <a:spcPct val="90000"/>
            </a:lnSpc>
            <a:spcBef>
              <a:spcPct val="0"/>
            </a:spcBef>
            <a:spcAft>
              <a:spcPct val="35000"/>
            </a:spcAft>
            <a:buNone/>
          </a:pPr>
          <a:r>
            <a:rPr lang="zh-CN" altLang="en-US" sz="1200" b="1" kern="1200" dirty="0"/>
            <a:t>涂层</a:t>
          </a:r>
          <a:endParaRPr lang="ko-KR" altLang="en-US" sz="1200" b="1" kern="1200" dirty="0"/>
        </a:p>
      </dsp:txBody>
      <dsp:txXfrm>
        <a:off x="7550816" y="0"/>
        <a:ext cx="2197111" cy="2842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1A1C8-ECA9-4547-A1B3-87CBB8811251}" type="datetimeFigureOut">
              <a:rPr lang="ko-KR" altLang="en-US" smtClean="0"/>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BB34F-C999-41EF-B121-334432FBCCAE}" type="slidenum">
              <a:rPr lang="ko-KR" altLang="en-US" smtClean="0"/>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hasCustomPrompt="1"/>
          </p:nvPr>
        </p:nvSpPr>
        <p:spPr>
          <a:xfrm>
            <a:off x="1524000" y="1122363"/>
            <a:ext cx="9144000" cy="2387600"/>
          </a:xfrm>
        </p:spPr>
        <p:txBody>
          <a:bodyPr anchor="b"/>
          <a:lstStyle>
            <a:lvl1pPr algn="ctr">
              <a:defRPr sz="6000"/>
            </a:lvl1pPr>
          </a:lstStyle>
          <a:p>
            <a:r>
              <a:rPr lang="ko-KR" altLang="en-US"/>
              <a:t>마스터 제목 스타일 편집</a:t>
            </a:r>
            <a:endParaRPr lang="ko-KR" altLang="en-US"/>
          </a:p>
        </p:txBody>
      </p:sp>
      <p:sp>
        <p:nvSpPr>
          <p:cNvPr id="3" name="부제목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ko-KR" altLang="en-US"/>
          </a:p>
        </p:txBody>
      </p:sp>
      <p:sp>
        <p:nvSpPr>
          <p:cNvPr id="3" name="세로 텍스트 개체 틀 2"/>
          <p:cNvSpPr>
            <a:spLocks noGrp="1"/>
          </p:cNvSpPr>
          <p:nvPr>
            <p:ph type="body" orient="vert" idx="1" hasCustomPrompt="1"/>
          </p:nvPr>
        </p:nvSpPr>
        <p:spPr/>
        <p:txBody>
          <a:bodyPr vert="eaVert"/>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hasCustomPrompt="1"/>
          </p:nvPr>
        </p:nvSpPr>
        <p:spPr>
          <a:xfrm>
            <a:off x="8724900" y="365125"/>
            <a:ext cx="2628900" cy="5811838"/>
          </a:xfrm>
        </p:spPr>
        <p:txBody>
          <a:bodyPr vert="eaVert"/>
          <a:lstStyle/>
          <a:p>
            <a:r>
              <a:rPr lang="ko-KR" altLang="en-US"/>
              <a:t>마스터 제목 스타일 편집</a:t>
            </a:r>
            <a:endParaRPr lang="ko-KR" altLang="en-US"/>
          </a:p>
        </p:txBody>
      </p:sp>
      <p:sp>
        <p:nvSpPr>
          <p:cNvPr id="3" name="세로 텍스트 개체 틀 2"/>
          <p:cNvSpPr>
            <a:spLocks noGrp="1"/>
          </p:cNvSpPr>
          <p:nvPr>
            <p:ph type="body" orient="vert" idx="1" hasCustomPrompt="1"/>
          </p:nvPr>
        </p:nvSpPr>
        <p:spPr>
          <a:xfrm>
            <a:off x="838200" y="365125"/>
            <a:ext cx="7734300" cy="5811838"/>
          </a:xfrm>
        </p:spPr>
        <p:txBody>
          <a:bodyPr vert="eaVert"/>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hasCustomPrompt="1"/>
          </p:nvPr>
        </p:nvSpPr>
        <p:spPr>
          <a:xfrm>
            <a:off x="1524000" y="1122363"/>
            <a:ext cx="9144000" cy="2387600"/>
          </a:xfrm>
        </p:spPr>
        <p:txBody>
          <a:bodyPr anchor="b"/>
          <a:lstStyle>
            <a:lvl1pPr algn="ctr">
              <a:defRPr sz="6000"/>
            </a:lvl1pPr>
          </a:lstStyle>
          <a:p>
            <a:r>
              <a:rPr lang="ko-KR" altLang="en-US"/>
              <a:t>마스터 제목 스타일 편집</a:t>
            </a:r>
            <a:endParaRPr lang="ko-KR" altLang="en-US"/>
          </a:p>
        </p:txBody>
      </p:sp>
      <p:sp>
        <p:nvSpPr>
          <p:cNvPr id="3" name="부제목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ko-KR" altLang="en-US"/>
          </a:p>
        </p:txBody>
      </p:sp>
      <p:sp>
        <p:nvSpPr>
          <p:cNvPr id="3" name="내용 개체 틀 2"/>
          <p:cNvSpPr>
            <a:spLocks noGrp="1"/>
          </p:cNvSpPr>
          <p:nvPr>
            <p:ph idx="1" hasCustomPrompt="1"/>
          </p:nvPr>
        </p:nvSpPr>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1850" y="1709738"/>
            <a:ext cx="10515600" cy="2852737"/>
          </a:xfrm>
        </p:spPr>
        <p:txBody>
          <a:bodyPr anchor="b"/>
          <a:lstStyle>
            <a:lvl1pPr>
              <a:defRPr sz="6000"/>
            </a:lvl1pPr>
          </a:lstStyle>
          <a:p>
            <a:r>
              <a:rPr lang="ko-KR" altLang="en-US"/>
              <a:t>마스터 제목 스타일 편집</a:t>
            </a:r>
            <a:endParaRPr lang="ko-KR" altLang="en-US"/>
          </a:p>
        </p:txBody>
      </p:sp>
      <p:sp>
        <p:nvSpPr>
          <p:cNvPr id="3" name="텍스트 개체 틀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ko-KR" altLang="en-US"/>
          </a:p>
        </p:txBody>
      </p:sp>
      <p:sp>
        <p:nvSpPr>
          <p:cNvPr id="3" name="내용 개체 틀 2"/>
          <p:cNvSpPr>
            <a:spLocks noGrp="1"/>
          </p:cNvSpPr>
          <p:nvPr>
            <p:ph sz="half" idx="1" hasCustomPrompt="1"/>
          </p:nvPr>
        </p:nvSpPr>
        <p:spPr>
          <a:xfrm>
            <a:off x="838200" y="1825625"/>
            <a:ext cx="5181600" cy="4351338"/>
          </a:xfrm>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내용 개체 틀 3"/>
          <p:cNvSpPr>
            <a:spLocks noGrp="1"/>
          </p:cNvSpPr>
          <p:nvPr>
            <p:ph sz="half" idx="2" hasCustomPrompt="1"/>
          </p:nvPr>
        </p:nvSpPr>
        <p:spPr>
          <a:xfrm>
            <a:off x="6172200" y="1825625"/>
            <a:ext cx="5181600" cy="4351338"/>
          </a:xfrm>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5" name="날짜 개체 틀 4"/>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365125"/>
            <a:ext cx="10515600" cy="1325563"/>
          </a:xfrm>
        </p:spPr>
        <p:txBody>
          <a:bodyPr/>
          <a:lstStyle/>
          <a:p>
            <a:r>
              <a:rPr lang="ko-KR" altLang="en-US"/>
              <a:t>마스터 제목 스타일 편집</a:t>
            </a:r>
            <a:endParaRPr lang="ko-KR" altLang="en-US"/>
          </a:p>
        </p:txBody>
      </p:sp>
      <p:sp>
        <p:nvSpPr>
          <p:cNvPr id="3" name="텍스트 개체 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endParaRPr lang="ko-KR" altLang="en-US"/>
          </a:p>
        </p:txBody>
      </p:sp>
      <p:sp>
        <p:nvSpPr>
          <p:cNvPr id="4" name="내용 개체 틀 3"/>
          <p:cNvSpPr>
            <a:spLocks noGrp="1"/>
          </p:cNvSpPr>
          <p:nvPr>
            <p:ph sz="half" idx="2" hasCustomPrompt="1"/>
          </p:nvPr>
        </p:nvSpPr>
        <p:spPr>
          <a:xfrm>
            <a:off x="839788" y="2505075"/>
            <a:ext cx="5157787" cy="3684588"/>
          </a:xfrm>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5" name="텍스트 개체 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endParaRPr lang="ko-KR" altLang="en-US"/>
          </a:p>
        </p:txBody>
      </p:sp>
      <p:sp>
        <p:nvSpPr>
          <p:cNvPr id="6" name="내용 개체 틀 5"/>
          <p:cNvSpPr>
            <a:spLocks noGrp="1"/>
          </p:cNvSpPr>
          <p:nvPr>
            <p:ph sz="quarter" idx="4" hasCustomPrompt="1"/>
          </p:nvPr>
        </p:nvSpPr>
        <p:spPr>
          <a:xfrm>
            <a:off x="6172200" y="2505075"/>
            <a:ext cx="5183188" cy="3684588"/>
          </a:xfrm>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7" name="날짜 개체 틀 6"/>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ko-KR" altLang="en-US"/>
          </a:p>
        </p:txBody>
      </p:sp>
      <p:sp>
        <p:nvSpPr>
          <p:cNvPr id="3" name="날짜 개체 틀 2"/>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457200"/>
            <a:ext cx="3932237" cy="1600200"/>
          </a:xfrm>
        </p:spPr>
        <p:txBody>
          <a:bodyPr anchor="b"/>
          <a:lstStyle>
            <a:lvl1pPr>
              <a:defRPr sz="3200"/>
            </a:lvl1pPr>
          </a:lstStyle>
          <a:p>
            <a:r>
              <a:rPr lang="ko-KR" altLang="en-US"/>
              <a:t>마스터 제목 스타일 편집</a:t>
            </a:r>
            <a:endParaRPr lang="ko-KR" altLang="en-US"/>
          </a:p>
        </p:txBody>
      </p:sp>
      <p:sp>
        <p:nvSpPr>
          <p:cNvPr id="3" name="내용 개체 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텍스트 개체 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endParaRPr lang="ko-KR" altLang="en-US"/>
          </a:p>
        </p:txBody>
      </p:sp>
      <p:sp>
        <p:nvSpPr>
          <p:cNvPr id="5" name="날짜 개체 틀 4"/>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ko-KR" altLang="en-US"/>
          </a:p>
        </p:txBody>
      </p:sp>
      <p:sp>
        <p:nvSpPr>
          <p:cNvPr id="3" name="내용 개체 틀 2"/>
          <p:cNvSpPr>
            <a:spLocks noGrp="1"/>
          </p:cNvSpPr>
          <p:nvPr>
            <p:ph idx="1" hasCustomPrompt="1"/>
          </p:nvPr>
        </p:nvSpPr>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457200"/>
            <a:ext cx="3932237" cy="1600200"/>
          </a:xfrm>
        </p:spPr>
        <p:txBody>
          <a:bodyPr anchor="b"/>
          <a:lstStyle>
            <a:lvl1pPr>
              <a:defRPr sz="3200"/>
            </a:lvl1pPr>
          </a:lstStyle>
          <a:p>
            <a:r>
              <a:rPr lang="ko-KR" altLang="en-US"/>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endParaRPr lang="ko-KR" altLang="en-US"/>
          </a:p>
        </p:txBody>
      </p:sp>
      <p:sp>
        <p:nvSpPr>
          <p:cNvPr id="5" name="날짜 개체 틀 4"/>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ko-KR" altLang="en-US"/>
          </a:p>
        </p:txBody>
      </p:sp>
      <p:sp>
        <p:nvSpPr>
          <p:cNvPr id="3" name="세로 텍스트 개체 틀 2"/>
          <p:cNvSpPr>
            <a:spLocks noGrp="1"/>
          </p:cNvSpPr>
          <p:nvPr>
            <p:ph type="body" orient="vert" idx="1" hasCustomPrompt="1"/>
          </p:nvPr>
        </p:nvSpPr>
        <p:spPr/>
        <p:txBody>
          <a:bodyPr vert="eaVert"/>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hasCustomPrompt="1"/>
          </p:nvPr>
        </p:nvSpPr>
        <p:spPr>
          <a:xfrm>
            <a:off x="8724900" y="365125"/>
            <a:ext cx="2628900" cy="5811838"/>
          </a:xfrm>
        </p:spPr>
        <p:txBody>
          <a:bodyPr vert="eaVert"/>
          <a:lstStyle/>
          <a:p>
            <a:r>
              <a:rPr lang="ko-KR" altLang="en-US"/>
              <a:t>마스터 제목 스타일 편집</a:t>
            </a:r>
            <a:endParaRPr lang="ko-KR" altLang="en-US"/>
          </a:p>
        </p:txBody>
      </p:sp>
      <p:sp>
        <p:nvSpPr>
          <p:cNvPr id="3" name="세로 텍스트 개체 틀 2"/>
          <p:cNvSpPr>
            <a:spLocks noGrp="1"/>
          </p:cNvSpPr>
          <p:nvPr>
            <p:ph type="body" orient="vert" idx="1" hasCustomPrompt="1"/>
          </p:nvPr>
        </p:nvSpPr>
        <p:spPr>
          <a:xfrm>
            <a:off x="838200" y="365125"/>
            <a:ext cx="7734300" cy="5811838"/>
          </a:xfrm>
        </p:spPr>
        <p:txBody>
          <a:bodyPr vert="eaVert"/>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1850" y="1709738"/>
            <a:ext cx="10515600" cy="2852737"/>
          </a:xfrm>
        </p:spPr>
        <p:txBody>
          <a:bodyPr anchor="b"/>
          <a:lstStyle>
            <a:lvl1pPr>
              <a:defRPr sz="6000"/>
            </a:lvl1pPr>
          </a:lstStyle>
          <a:p>
            <a:r>
              <a:rPr lang="ko-KR" altLang="en-US"/>
              <a:t>마스터 제목 스타일 편집</a:t>
            </a:r>
            <a:endParaRPr lang="ko-KR" altLang="en-US"/>
          </a:p>
        </p:txBody>
      </p:sp>
      <p:sp>
        <p:nvSpPr>
          <p:cNvPr id="3" name="텍스트 개체 틀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endParaRPr lang="ko-KR" altLang="en-US"/>
          </a:p>
        </p:txBody>
      </p:sp>
      <p:sp>
        <p:nvSpPr>
          <p:cNvPr id="4" name="날짜 개체 틀 3"/>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ko-KR" altLang="en-US"/>
          </a:p>
        </p:txBody>
      </p:sp>
      <p:sp>
        <p:nvSpPr>
          <p:cNvPr id="3" name="내용 개체 틀 2"/>
          <p:cNvSpPr>
            <a:spLocks noGrp="1"/>
          </p:cNvSpPr>
          <p:nvPr>
            <p:ph sz="half" idx="1" hasCustomPrompt="1"/>
          </p:nvPr>
        </p:nvSpPr>
        <p:spPr>
          <a:xfrm>
            <a:off x="838200" y="1825625"/>
            <a:ext cx="5181600" cy="4351338"/>
          </a:xfrm>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내용 개체 틀 3"/>
          <p:cNvSpPr>
            <a:spLocks noGrp="1"/>
          </p:cNvSpPr>
          <p:nvPr>
            <p:ph sz="half" idx="2" hasCustomPrompt="1"/>
          </p:nvPr>
        </p:nvSpPr>
        <p:spPr>
          <a:xfrm>
            <a:off x="6172200" y="1825625"/>
            <a:ext cx="5181600" cy="4351338"/>
          </a:xfrm>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5" name="날짜 개체 틀 4"/>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365125"/>
            <a:ext cx="10515600" cy="1325563"/>
          </a:xfrm>
        </p:spPr>
        <p:txBody>
          <a:bodyPr/>
          <a:lstStyle/>
          <a:p>
            <a:r>
              <a:rPr lang="ko-KR" altLang="en-US"/>
              <a:t>마스터 제목 스타일 편집</a:t>
            </a:r>
            <a:endParaRPr lang="ko-KR" altLang="en-US"/>
          </a:p>
        </p:txBody>
      </p:sp>
      <p:sp>
        <p:nvSpPr>
          <p:cNvPr id="3" name="텍스트 개체 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endParaRPr lang="ko-KR" altLang="en-US"/>
          </a:p>
        </p:txBody>
      </p:sp>
      <p:sp>
        <p:nvSpPr>
          <p:cNvPr id="4" name="내용 개체 틀 3"/>
          <p:cNvSpPr>
            <a:spLocks noGrp="1"/>
          </p:cNvSpPr>
          <p:nvPr>
            <p:ph sz="half" idx="2" hasCustomPrompt="1"/>
          </p:nvPr>
        </p:nvSpPr>
        <p:spPr>
          <a:xfrm>
            <a:off x="839788" y="2505075"/>
            <a:ext cx="5157787" cy="3684588"/>
          </a:xfrm>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5" name="텍스트 개체 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endParaRPr lang="ko-KR" altLang="en-US"/>
          </a:p>
        </p:txBody>
      </p:sp>
      <p:sp>
        <p:nvSpPr>
          <p:cNvPr id="6" name="내용 개체 틀 5"/>
          <p:cNvSpPr>
            <a:spLocks noGrp="1"/>
          </p:cNvSpPr>
          <p:nvPr>
            <p:ph sz="quarter" idx="4" hasCustomPrompt="1"/>
          </p:nvPr>
        </p:nvSpPr>
        <p:spPr>
          <a:xfrm>
            <a:off x="6172200" y="2505075"/>
            <a:ext cx="5183188" cy="3684588"/>
          </a:xfrm>
        </p:spPr>
        <p:txBody>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7" name="날짜 개체 틀 6"/>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ko-KR" altLang="en-US"/>
          </a:p>
        </p:txBody>
      </p:sp>
      <p:sp>
        <p:nvSpPr>
          <p:cNvPr id="3" name="날짜 개체 틀 2"/>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457200"/>
            <a:ext cx="3932237" cy="1600200"/>
          </a:xfrm>
        </p:spPr>
        <p:txBody>
          <a:bodyPr anchor="b"/>
          <a:lstStyle>
            <a:lvl1pPr>
              <a:defRPr sz="3200"/>
            </a:lvl1pPr>
          </a:lstStyle>
          <a:p>
            <a:r>
              <a:rPr lang="ko-KR" altLang="en-US"/>
              <a:t>마스터 제목 스타일 편집</a:t>
            </a:r>
            <a:endParaRPr lang="ko-KR" altLang="en-US"/>
          </a:p>
        </p:txBody>
      </p:sp>
      <p:sp>
        <p:nvSpPr>
          <p:cNvPr id="3" name="내용 개체 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텍스트 개체 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endParaRPr lang="ko-KR" altLang="en-US"/>
          </a:p>
        </p:txBody>
      </p:sp>
      <p:sp>
        <p:nvSpPr>
          <p:cNvPr id="5" name="날짜 개체 틀 4"/>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457200"/>
            <a:ext cx="3932237" cy="1600200"/>
          </a:xfrm>
        </p:spPr>
        <p:txBody>
          <a:bodyPr anchor="b"/>
          <a:lstStyle>
            <a:lvl1pPr>
              <a:defRPr sz="3200"/>
            </a:lvl1pPr>
          </a:lstStyle>
          <a:p>
            <a:r>
              <a:rPr lang="ko-KR" altLang="en-US"/>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endParaRPr lang="ko-KR" altLang="en-US"/>
          </a:p>
        </p:txBody>
      </p:sp>
      <p:sp>
        <p:nvSpPr>
          <p:cNvPr id="5" name="날짜 개체 틀 4"/>
          <p:cNvSpPr>
            <a:spLocks noGrp="1"/>
          </p:cNvSpPr>
          <p:nvPr>
            <p:ph type="dt" sz="half" idx="10"/>
          </p:nvPr>
        </p:nvSpPr>
        <p:spPr/>
        <p:txBody>
          <a:bodyPr/>
          <a:lstStyle/>
          <a:p>
            <a:fld id="{E16972BE-885C-4D96-A227-A85CC375CE30}" type="datetimeFigureOut">
              <a:rPr lang="ko-KR" altLang="en-US" smtClean="0"/>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188C350-34D0-4FA0-B279-17116C844BF7}" type="slidenum">
              <a:rPr lang="ko-KR" altLang="en-US" smtClean="0"/>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8C350-34D0-4FA0-B279-17116C844BF7}" type="slidenum">
              <a:rPr lang="ko-KR" altLang="en-US" smtClean="0"/>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endParaRPr lang="ko-KR" altLang="en-US"/>
          </a:p>
          <a:p>
            <a:pPr lvl="1"/>
            <a:r>
              <a:rPr lang="ko-KR" altLang="en-US"/>
              <a:t>두 번째 수준</a:t>
            </a:r>
            <a:endParaRPr lang="ko-KR" altLang="en-US"/>
          </a:p>
          <a:p>
            <a:pPr lvl="2"/>
            <a:r>
              <a:rPr lang="ko-KR" altLang="en-US"/>
              <a:t>세 번째 수준</a:t>
            </a:r>
            <a:endParaRPr lang="ko-KR" altLang="en-US"/>
          </a:p>
          <a:p>
            <a:pPr lvl="3"/>
            <a:r>
              <a:rPr lang="ko-KR" altLang="en-US"/>
              <a:t>네 번째 수준</a:t>
            </a:r>
            <a:endParaRPr lang="ko-KR" altLang="en-US"/>
          </a:p>
          <a:p>
            <a:pPr lvl="4"/>
            <a:r>
              <a:rPr lang="ko-KR" altLang="en-US"/>
              <a:t>다섯 번째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972BE-885C-4D96-A227-A85CC375CE30}" type="datetimeFigureOut">
              <a:rPr lang="ko-KR" altLang="en-US" smtClean="0"/>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8C350-34D0-4FA0-B279-17116C844BF7}" type="slidenum">
              <a:rPr lang="ko-KR" altLang="en-US" smtClean="0"/>
            </a:fld>
            <a:endParaRPr lang="ko-KR"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chart" Target="../charts/chart4.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1.sv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2.wdp"/><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제목 4"/>
          <p:cNvSpPr>
            <a:spLocks noGrp="1"/>
          </p:cNvSpPr>
          <p:nvPr>
            <p:ph type="ctrTitle"/>
          </p:nvPr>
        </p:nvSpPr>
        <p:spPr/>
        <p:txBody>
          <a:bodyPr/>
          <a:lstStyle/>
          <a:p>
            <a:endParaRPr lang="ko-KR" altLang="en-US"/>
          </a:p>
        </p:txBody>
      </p:sp>
      <p:sp>
        <p:nvSpPr>
          <p:cNvPr id="9" name="부제목 8"/>
          <p:cNvSpPr>
            <a:spLocks noGrp="1"/>
          </p:cNvSpPr>
          <p:nvPr>
            <p:ph type="subTitle" idx="1"/>
          </p:nvPr>
        </p:nvSpPr>
        <p:spPr/>
        <p:txBody>
          <a:bodyPr/>
          <a:lstStyle/>
          <a:p>
            <a:endParaRPr lang="ko-KR" altLang="en-US"/>
          </a:p>
        </p:txBody>
      </p:sp>
      <p:pic>
        <p:nvPicPr>
          <p:cNvPr id="6" name="그림 5"/>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2" y="0"/>
            <a:ext cx="12192002" cy="6845285"/>
          </a:xfrm>
          <a:prstGeom prst="rect">
            <a:avLst/>
          </a:prstGeom>
        </p:spPr>
      </p:pic>
      <p:sp>
        <p:nvSpPr>
          <p:cNvPr id="7" name="제목 1"/>
          <p:cNvSpPr txBox="1"/>
          <p:nvPr/>
        </p:nvSpPr>
        <p:spPr>
          <a:xfrm>
            <a:off x="2532186" y="580890"/>
            <a:ext cx="6849557" cy="866252"/>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1" hangingPunct="1">
              <a:lnSpc>
                <a:spcPct val="90000"/>
              </a:lnSpc>
              <a:spcBef>
                <a:spcPct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sx="101000" sy="101000" algn="tl">
                    <a:srgbClr val="000000">
                      <a:alpha val="23000"/>
                    </a:srgbClr>
                  </a:outerShdw>
                </a:effectLst>
                <a:uLnTx/>
                <a:uFillTx/>
                <a:latin typeface="微软雅黑" panose="020B0503020204020204" pitchFamily="34" charset="-122"/>
                <a:ea typeface="微软雅黑" panose="020B0503020204020204" pitchFamily="34" charset="-122"/>
                <a:cs typeface="+mj-cs"/>
              </a:rPr>
              <a:t>韩国稀土市场</a:t>
            </a:r>
            <a:r>
              <a:rPr kumimoji="0" lang="zh-CN" altLang="en-US" sz="3600" b="1" i="0" u="none" strike="noStrike" kern="1200" cap="none" spc="0" normalizeH="0" baseline="0" noProof="0" dirty="0">
                <a:ln>
                  <a:noFill/>
                </a:ln>
                <a:solidFill>
                  <a:prstClr val="white"/>
                </a:solidFill>
                <a:effectLst>
                  <a:outerShdw blurRad="38100" dist="38100" dir="2700000" sx="101000" sy="101000" algn="tl">
                    <a:srgbClr val="000000">
                      <a:alpha val="23000"/>
                    </a:srgbClr>
                  </a:outerShdw>
                </a:effectLst>
                <a:uLnTx/>
                <a:uFillTx/>
                <a:latin typeface="微软雅黑" panose="020B0503020204020204" pitchFamily="34" charset="-122"/>
                <a:ea typeface="微软雅黑" panose="020B0503020204020204" pitchFamily="34" charset="-122"/>
                <a:cs typeface="+mj-cs"/>
              </a:rPr>
              <a:t>解析</a:t>
            </a:r>
            <a:endParaRPr kumimoji="0" lang="zh-CN" altLang="en-US" sz="3600" b="1" i="0" u="none" strike="noStrike" kern="1200" cap="none" spc="0" normalizeH="0" baseline="0" noProof="0" dirty="0">
              <a:ln>
                <a:noFill/>
              </a:ln>
              <a:solidFill>
                <a:prstClr val="white"/>
              </a:solidFill>
              <a:effectLst>
                <a:outerShdw blurRad="38100" dist="38100" dir="2700000" sx="101000" sy="101000" algn="tl">
                  <a:srgbClr val="000000">
                    <a:alpha val="23000"/>
                  </a:srgbClr>
                </a:outerShdw>
              </a:effectLst>
              <a:uLnTx/>
              <a:uFillTx/>
              <a:latin typeface="微软雅黑" panose="020B0503020204020204" pitchFamily="34" charset="-122"/>
              <a:ea typeface="微软雅黑" panose="020B0503020204020204" pitchFamily="34" charset="-122"/>
              <a:cs typeface="+mj-cs"/>
            </a:endParaRPr>
          </a:p>
        </p:txBody>
      </p:sp>
      <p:sp>
        <p:nvSpPr>
          <p:cNvPr id="8" name="부제목 2"/>
          <p:cNvSpPr txBox="1"/>
          <p:nvPr/>
        </p:nvSpPr>
        <p:spPr>
          <a:xfrm>
            <a:off x="6941185" y="5159375"/>
            <a:ext cx="4885690" cy="1343660"/>
          </a:xfrm>
          <a:prstGeom prst="rect">
            <a:avLst/>
          </a:prstGeom>
          <a:effectLst>
            <a:innerShdw blurRad="63500" dist="50800" dir="2700000">
              <a:prstClr val="black">
                <a:alpha val="50000"/>
              </a:prstClr>
            </a:innerShdw>
          </a:effectLst>
        </p:spPr>
        <p:txBody>
          <a:bodyPr vert="horz" lIns="91440" tIns="45720" rIns="91440" bIns="45720" rtlCol="0" anchor="ctr">
            <a:normAutofit fontScale="90000"/>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1" hangingPunct="1">
              <a:lnSpc>
                <a:spcPct val="90000"/>
              </a:lnSpc>
              <a:spcBef>
                <a:spcPts val="100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outerShdw blurRad="38100" dist="38100" dir="2700000" sx="101000" sy="101000" algn="tl">
                    <a:srgbClr val="000000">
                      <a:alpha val="43137"/>
                    </a:srgbClr>
                  </a:outerShdw>
                </a:effectLst>
                <a:uLnTx/>
                <a:uFillTx/>
                <a:latin typeface="Malgun Gothic" panose="020B0503020000020004" pitchFamily="34" charset="-127"/>
                <a:ea typeface="等线" panose="02010600030101010101" pitchFamily="2" charset="-122"/>
                <a:cs typeface="+mn-cs"/>
              </a:rPr>
              <a:t>韩国绿色资源公司</a:t>
            </a:r>
            <a:endParaRPr kumimoji="0" lang="en-US" altLang="zh-CN" sz="2800" b="1" i="0" u="none" strike="noStrike" kern="1200" cap="none" spc="0" normalizeH="0" baseline="0" noProof="0" dirty="0">
              <a:ln>
                <a:noFill/>
              </a:ln>
              <a:solidFill>
                <a:srgbClr val="FFFFFF"/>
              </a:solidFill>
              <a:effectLst>
                <a:outerShdw blurRad="38100" dist="38100" dir="2700000" sx="101000" sy="101000" algn="tl">
                  <a:srgbClr val="000000">
                    <a:alpha val="43137"/>
                  </a:srgbClr>
                </a:outerShdw>
              </a:effectLst>
              <a:uLnTx/>
              <a:uFillTx/>
              <a:latin typeface="Malgun Gothic" panose="020B0503020000020004" pitchFamily="34" charset="-127"/>
              <a:ea typeface="等线" panose="02010600030101010101" pitchFamily="2" charset="-122"/>
              <a:cs typeface="+mn-cs"/>
            </a:endParaRPr>
          </a:p>
          <a:p>
            <a:pPr marL="0" marR="0" lvl="0" indent="0" algn="r" defTabSz="914400" rtl="0" eaLnBrk="1" fontAlgn="auto" latinLnBrk="1" hangingPunct="1">
              <a:lnSpc>
                <a:spcPct val="90000"/>
              </a:lnSpc>
              <a:spcBef>
                <a:spcPts val="100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outerShdw blurRad="38100" dist="38100" dir="2700000" sx="101000" sy="101000" algn="tl">
                    <a:srgbClr val="000000">
                      <a:alpha val="43137"/>
                    </a:srgbClr>
                  </a:outerShdw>
                </a:effectLst>
                <a:uLnTx/>
                <a:uFillTx/>
                <a:latin typeface="Malgun Gothic" panose="020B0503020000020004" pitchFamily="34" charset="-127"/>
                <a:ea typeface="等线" panose="02010600030101010101" pitchFamily="2" charset="-122"/>
                <a:cs typeface="+mn-cs"/>
              </a:rPr>
              <a:t>首席执行官 </a:t>
            </a:r>
            <a:r>
              <a:rPr kumimoji="0" sz="2800" b="1" i="0" u="none" strike="noStrike" kern="1200" cap="none" spc="0" normalizeH="0" baseline="0" noProof="0" dirty="0">
                <a:ln>
                  <a:noFill/>
                </a:ln>
                <a:solidFill>
                  <a:srgbClr val="FFFFFF"/>
                </a:solidFill>
                <a:effectLst>
                  <a:outerShdw blurRad="38100" dist="38100" dir="2700000" sx="101000" sy="101000" algn="tl">
                    <a:srgbClr val="000000">
                      <a:alpha val="43137"/>
                    </a:srgbClr>
                  </a:outerShdw>
                </a:effectLst>
                <a:uLnTx/>
                <a:uFillTx/>
                <a:latin typeface="Malgun Gothic" panose="020B0503020000020004" pitchFamily="34" charset="-127"/>
                <a:ea typeface="等线" panose="02010600030101010101" pitchFamily="2" charset="-122"/>
                <a:cs typeface="+mn-cs"/>
              </a:rPr>
              <a:t>李种秀（James Lee）</a:t>
            </a:r>
            <a:endParaRPr kumimoji="0" sz="2800" b="1" i="0" u="none" strike="noStrike" kern="1200" cap="none" spc="0" normalizeH="0" baseline="0" noProof="0" dirty="0">
              <a:ln>
                <a:noFill/>
              </a:ln>
              <a:solidFill>
                <a:srgbClr val="FFFFFF"/>
              </a:solidFill>
              <a:effectLst>
                <a:outerShdw blurRad="38100" dist="38100" dir="2700000" sx="101000" sy="101000" algn="tl">
                  <a:srgbClr val="000000">
                    <a:alpha val="43137"/>
                  </a:srgbClr>
                </a:outerShdw>
              </a:effectLst>
              <a:uLnTx/>
              <a:uFillTx/>
              <a:latin typeface="Malgun Gothic" panose="020B0503020000020004" pitchFamily="34" charset="-127"/>
              <a:ea typeface="等线" panose="02010600030101010101" pitchFamily="2" charset="-122"/>
              <a:cs typeface="+mn-cs"/>
            </a:endParaRPr>
          </a:p>
          <a:p>
            <a:pPr marL="0" marR="0" lvl="0" indent="0" algn="r" defTabSz="914400" rtl="0" eaLnBrk="1" fontAlgn="auto" latinLnBrk="1" hangingPunct="1">
              <a:lnSpc>
                <a:spcPct val="90000"/>
              </a:lnSpc>
              <a:spcBef>
                <a:spcPts val="1000"/>
              </a:spcBef>
              <a:spcAft>
                <a:spcPts val="0"/>
              </a:spcAft>
              <a:buClrTx/>
              <a:buSzTx/>
              <a:buFont typeface="Arial" panose="020B0604020202020204" pitchFamily="34" charset="0"/>
              <a:buNone/>
              <a:defRPr/>
            </a:pPr>
            <a:endParaRPr kumimoji="0" sz="2800" b="1" i="0" u="none" strike="noStrike" kern="1200" cap="none" spc="0" normalizeH="0" baseline="0" noProof="0" dirty="0">
              <a:ln>
                <a:noFill/>
              </a:ln>
              <a:solidFill>
                <a:srgbClr val="FFFFFF"/>
              </a:solidFill>
              <a:effectLst>
                <a:outerShdw blurRad="38100" dist="38100" dir="2700000" sx="101000" sy="101000" algn="tl">
                  <a:srgbClr val="000000">
                    <a:alpha val="43137"/>
                  </a:srgbClr>
                </a:outerShdw>
              </a:effectLst>
              <a:uLnTx/>
              <a:uFillTx/>
              <a:latin typeface="Malgun Gothic" panose="020B0503020000020004" pitchFamily="34" charset="-127"/>
              <a:ea typeface="等线" panose="02010600030101010101" pitchFamily="2" charset="-122"/>
              <a:cs typeface="+mn-cs"/>
            </a:endParaRPr>
          </a:p>
        </p:txBody>
      </p:sp>
      <p:sp>
        <p:nvSpPr>
          <p:cNvPr id="4" name="부제목 2"/>
          <p:cNvSpPr txBox="1"/>
          <p:nvPr/>
        </p:nvSpPr>
        <p:spPr>
          <a:xfrm>
            <a:off x="6585838" y="1447142"/>
            <a:ext cx="2039112" cy="725955"/>
          </a:xfrm>
          <a:prstGeom prst="rect">
            <a:avLst/>
          </a:prstGeom>
          <a:effectLst>
            <a:innerShdw blurRad="63500" dist="50800" dir="2700000">
              <a:prstClr val="black">
                <a:alpha val="50000"/>
              </a:prstClr>
            </a:innerShdw>
          </a:effectLst>
        </p:spPr>
        <p:txBody>
          <a:bodyPr vert="horz" lIns="91440" tIns="45720" rIns="91440" bIns="45720" rtlCol="0" anchor="ctr">
            <a:norm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a:pPr>
            <a:r>
              <a:rPr kumimoji="0" lang="en-US" altLang="ko-KR" sz="2400" b="1" i="0" u="none" strike="noStrike" kern="1200" cap="none" spc="0" normalizeH="0" baseline="0" noProof="0" dirty="0">
                <a:ln>
                  <a:noFill/>
                </a:ln>
                <a:solidFill>
                  <a:srgbClr val="FFC000"/>
                </a:solidFill>
                <a:effectLst>
                  <a:outerShdw blurRad="38100" dist="38100" dir="2700000" sx="101000" sy="101000" algn="tl">
                    <a:srgbClr val="000000">
                      <a:alpha val="43137"/>
                    </a:srgbClr>
                  </a:outerShdw>
                </a:effectLst>
                <a:uLnTx/>
                <a:uFillTx/>
                <a:latin typeface="Malgun Gothic" panose="020B0503020000020004" pitchFamily="34" charset="-127"/>
                <a:ea typeface="Malgun Gothic" panose="020B0503020000020004" pitchFamily="34" charset="-127"/>
                <a:cs typeface="+mn-cs"/>
              </a:rPr>
              <a:t>2023. 05. 12.</a:t>
            </a:r>
            <a:endParaRPr kumimoji="0" lang="ko-KR" altLang="en-US" sz="2400" b="1" i="0" u="none" strike="noStrike" kern="1200" cap="none" spc="0" normalizeH="0" baseline="0" noProof="0" dirty="0">
              <a:ln>
                <a:noFill/>
              </a:ln>
              <a:solidFill>
                <a:srgbClr val="FFC000"/>
              </a:solidFill>
              <a:effectLst>
                <a:outerShdw blurRad="38100" dist="38100" dir="2700000" sx="101000" sy="101000" algn="tl">
                  <a:srgbClr val="000000">
                    <a:alpha val="43137"/>
                  </a:srgbClr>
                </a:outerShdw>
              </a:effectLst>
              <a:uLnTx/>
              <a:uFillTx/>
              <a:latin typeface="Malgun Gothic" panose="020B0503020000020004" pitchFamily="34" charset="-127"/>
              <a:ea typeface="Malgun Gothic" panose="020B0503020000020004" pitchFamily="34" charset="-127"/>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en-US" altLang="ko-KR" sz="3200" b="1" dirty="0">
                <a:latin typeface="宋体" panose="02010600030101010101" pitchFamily="2" charset="-122"/>
                <a:ea typeface="宋体" panose="02010600030101010101" pitchFamily="2" charset="-122"/>
              </a:rPr>
              <a:t>.</a:t>
            </a:r>
            <a:r>
              <a:rPr lang="zh-CN" altLang="en-US" sz="3200" b="1" dirty="0">
                <a:latin typeface="宋体" panose="02010600030101010101" pitchFamily="2" charset="-122"/>
                <a:ea typeface="宋体" panose="02010600030101010101" pitchFamily="2" charset="-122"/>
              </a:rPr>
              <a:t>韩国稀土行业趋势</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0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pic>
        <p:nvPicPr>
          <p:cNvPr id="7" name="그림 6"/>
          <p:cNvPicPr>
            <a:picLocks noChangeAspect="1"/>
          </p:cNvPicPr>
          <p:nvPr/>
        </p:nvPicPr>
        <p:blipFill>
          <a:blip r:embed="rId1"/>
          <a:stretch>
            <a:fillRect/>
          </a:stretch>
        </p:blipFill>
        <p:spPr>
          <a:xfrm>
            <a:off x="1867920" y="2252435"/>
            <a:ext cx="3624072" cy="2353130"/>
          </a:xfrm>
          <a:prstGeom prst="rect">
            <a:avLst/>
          </a:prstGeom>
          <a:effectLst>
            <a:outerShdw blurRad="50800" dist="38100" dir="2700000" algn="tl" rotWithShape="0">
              <a:prstClr val="black">
                <a:alpha val="40000"/>
              </a:prstClr>
            </a:outerShdw>
          </a:effectLst>
        </p:spPr>
      </p:pic>
      <p:graphicFrame>
        <p:nvGraphicFramePr>
          <p:cNvPr id="9" name="표 8"/>
          <p:cNvGraphicFramePr>
            <a:graphicFrameLocks noGrp="1"/>
          </p:cNvGraphicFramePr>
          <p:nvPr/>
        </p:nvGraphicFramePr>
        <p:xfrm>
          <a:off x="6105144" y="2202599"/>
          <a:ext cx="4171187" cy="2028420"/>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976235"/>
                <a:gridCol w="798738"/>
                <a:gridCol w="798738"/>
                <a:gridCol w="798738"/>
                <a:gridCol w="798738"/>
              </a:tblGrid>
              <a:tr h="225380">
                <a:tc rowSpan="2">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国家</a:t>
                      </a:r>
                      <a:r>
                        <a:rPr lang="en-US" altLang="zh-CN" sz="900" b="1" i="0" u="none" strike="noStrike" dirty="0">
                          <a:solidFill>
                            <a:srgbClr val="000000"/>
                          </a:solidFill>
                          <a:effectLst/>
                          <a:latin typeface="Malgun Gothic" panose="020B0503020000020004" pitchFamily="34" charset="-127"/>
                          <a:ea typeface="Malgun Gothic" panose="020B0503020000020004" pitchFamily="34" charset="-127"/>
                        </a:rPr>
                        <a:t>/</a:t>
                      </a: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地区</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75000"/>
                      </a:schemeClr>
                    </a:solidFill>
                  </a:tcPr>
                </a:tc>
                <a:tc gridSpan="2">
                  <a:txBody>
                    <a:bodyPr/>
                    <a:lstStyle/>
                    <a:p>
                      <a:pPr algn="ctr" fontAlgn="ctr"/>
                      <a:r>
                        <a:rPr lang="en-US" altLang="ko-KR" sz="900" b="1" u="none" strike="noStrike" dirty="0">
                          <a:effectLst/>
                        </a:rPr>
                        <a:t>2019</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75000"/>
                      </a:schemeClr>
                    </a:solidFill>
                  </a:tcPr>
                </a:tc>
                <a:tc hMerge="1">
                  <a:tcPr/>
                </a:tc>
                <a:tc gridSpan="2">
                  <a:txBody>
                    <a:bodyPr/>
                    <a:lstStyle/>
                    <a:p>
                      <a:pPr algn="ctr" fontAlgn="ctr"/>
                      <a:r>
                        <a:rPr lang="en-US" altLang="ko-KR" sz="900" b="1" u="none" strike="noStrike" dirty="0">
                          <a:effectLst/>
                        </a:rPr>
                        <a:t>2020</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75000"/>
                      </a:schemeClr>
                    </a:solidFill>
                  </a:tcPr>
                </a:tc>
                <a:tc hMerge="1">
                  <a:tcPr/>
                </a:tc>
              </a:tr>
              <a:tr h="225380">
                <a:tc vMerge="1">
                  <a:tcPr/>
                </a:tc>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进口额</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75000"/>
                      </a:schemeClr>
                    </a:solidFill>
                  </a:tcPr>
                </a:tc>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占比</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75000"/>
                      </a:schemeClr>
                    </a:solidFill>
                  </a:tcPr>
                </a:tc>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进口额</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75000"/>
                      </a:schemeClr>
                    </a:solidFill>
                  </a:tcPr>
                </a:tc>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占比</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75000"/>
                      </a:schemeClr>
                    </a:solidFill>
                  </a:tcPr>
                </a:tc>
              </a:tr>
              <a:tr h="225380">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日本</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dirty="0">
                          <a:effectLst/>
                        </a:rPr>
                        <a:t>      </a:t>
                      </a:r>
                      <a:r>
                        <a:rPr lang="en-US" altLang="ko-KR" sz="900" u="none" strike="noStrike" dirty="0">
                          <a:effectLst/>
                        </a:rPr>
                        <a:t>21,393 </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26.70%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a:effectLst/>
                        </a:rPr>
                        <a:t>      </a:t>
                      </a:r>
                      <a:r>
                        <a:rPr lang="en-US" altLang="ko-KR" sz="900" u="none" strike="noStrike">
                          <a:effectLst/>
                        </a:rPr>
                        <a:t>29,843 </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40.20%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r>
              <a:tr h="225380">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中国</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dirty="0">
                          <a:effectLst/>
                        </a:rPr>
                        <a:t>      </a:t>
                      </a:r>
                      <a:r>
                        <a:rPr lang="en-US" altLang="ko-KR" sz="900" u="none" strike="noStrike" dirty="0">
                          <a:effectLst/>
                        </a:rPr>
                        <a:t>40,343 </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50.40%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a:effectLst/>
                        </a:rPr>
                        <a:t>      </a:t>
                      </a:r>
                      <a:r>
                        <a:rPr lang="en-US" altLang="ko-KR" sz="900" u="none" strike="noStrike">
                          <a:effectLst/>
                        </a:rPr>
                        <a:t>26,137 </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35.20%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r>
              <a:tr h="225380">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中国台湾</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dirty="0">
                          <a:effectLst/>
                        </a:rPr>
                        <a:t>        </a:t>
                      </a:r>
                      <a:r>
                        <a:rPr lang="en-US" altLang="ko-KR" sz="900" u="none" strike="noStrike" dirty="0">
                          <a:effectLst/>
                        </a:rPr>
                        <a:t>5,593 </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dirty="0">
                          <a:effectLst/>
                        </a:rPr>
                        <a:t>7.00%</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a:effectLst/>
                        </a:rPr>
                        <a:t>        </a:t>
                      </a:r>
                      <a:r>
                        <a:rPr lang="en-US" altLang="ko-KR" sz="900" u="none" strike="noStrike">
                          <a:effectLst/>
                        </a:rPr>
                        <a:t>7,360 </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9.90%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r>
              <a:tr h="225380">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美国</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a:effectLst/>
                        </a:rPr>
                        <a:t>        </a:t>
                      </a:r>
                      <a:r>
                        <a:rPr lang="en-US" altLang="ko-KR" sz="900" u="none" strike="noStrike">
                          <a:effectLst/>
                        </a:rPr>
                        <a:t>2,123 </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dirty="0">
                          <a:effectLst/>
                        </a:rPr>
                        <a:t>2.70%</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dirty="0">
                          <a:effectLst/>
                        </a:rPr>
                        <a:t>        </a:t>
                      </a:r>
                      <a:r>
                        <a:rPr lang="en-US" altLang="ko-KR" sz="900" u="none" strike="noStrike" dirty="0">
                          <a:effectLst/>
                        </a:rPr>
                        <a:t>1,151 </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1.60%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r>
              <a:tr h="225380">
                <a:tc>
                  <a:txBody>
                    <a:bodyPr/>
                    <a:lstStyle/>
                    <a:p>
                      <a:pPr algn="ctr" fontAlgn="ctr"/>
                      <a:r>
                        <a:rPr lang="zh-CN" altLang="en-US" sz="900" b="1" u="none" strike="noStrike" dirty="0">
                          <a:effectLst/>
                        </a:rPr>
                        <a:t>俄罗斯</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a:effectLst/>
                        </a:rPr>
                        <a:t>            </a:t>
                      </a:r>
                      <a:r>
                        <a:rPr lang="en-US" altLang="ko-KR" sz="900" u="none" strike="noStrike">
                          <a:effectLst/>
                        </a:rPr>
                        <a:t>53 </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0.10%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dirty="0">
                          <a:effectLst/>
                        </a:rPr>
                        <a:t>          </a:t>
                      </a:r>
                      <a:r>
                        <a:rPr lang="en-US" altLang="ko-KR" sz="900" u="none" strike="noStrike" dirty="0">
                          <a:effectLst/>
                        </a:rPr>
                        <a:t>497 </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dirty="0">
                          <a:effectLst/>
                        </a:rPr>
                        <a:t>0.70%</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r>
              <a:tr h="225380">
                <a:tc>
                  <a:txBody>
                    <a:bodyPr/>
                    <a:lstStyle/>
                    <a:p>
                      <a:pPr algn="ctr" fontAlgn="ctr"/>
                      <a:r>
                        <a:rPr lang="zh-CN" altLang="en-US" sz="900" b="1" i="0" u="none" strike="noStrike" dirty="0">
                          <a:solidFill>
                            <a:srgbClr val="000000"/>
                          </a:solidFill>
                          <a:effectLst/>
                          <a:latin typeface="Malgun Gothic" panose="020B0503020000020004" pitchFamily="34" charset="-127"/>
                          <a:ea typeface="Malgun Gothic" panose="020B0503020000020004" pitchFamily="34" charset="-127"/>
                        </a:rPr>
                        <a:t>奥地利</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a:effectLst/>
                        </a:rPr>
                        <a:t>          </a:t>
                      </a:r>
                      <a:r>
                        <a:rPr lang="en-US" altLang="ko-KR" sz="900" u="none" strike="noStrike">
                          <a:effectLst/>
                        </a:rPr>
                        <a:t>278 </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0.30%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dirty="0">
                          <a:effectLst/>
                        </a:rPr>
                        <a:t>          </a:t>
                      </a:r>
                      <a:r>
                        <a:rPr lang="en-US" altLang="ko-KR" sz="900" u="none" strike="noStrike" dirty="0">
                          <a:effectLst/>
                        </a:rPr>
                        <a:t>411 </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dirty="0">
                          <a:effectLst/>
                        </a:rPr>
                        <a:t>0.60%</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r>
              <a:tr h="225380">
                <a:tc>
                  <a:txBody>
                    <a:bodyPr/>
                    <a:lstStyle/>
                    <a:p>
                      <a:pPr algn="ctr" fontAlgn="ctr"/>
                      <a:r>
                        <a:rPr lang="zh-CN" altLang="en-US" sz="900" b="1" u="none" strike="noStrike" dirty="0">
                          <a:effectLst/>
                        </a:rPr>
                        <a:t>德国</a:t>
                      </a:r>
                      <a:endParaRPr lang="ko-KR" altLang="en-US" sz="900" b="1"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a:effectLst/>
                        </a:rPr>
                        <a:t>          </a:t>
                      </a:r>
                      <a:r>
                        <a:rPr lang="en-US" altLang="ko-KR" sz="900" u="none" strike="noStrike">
                          <a:effectLst/>
                        </a:rPr>
                        <a:t>332 </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a:effectLst/>
                        </a:rPr>
                        <a:t>0.40%</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l" fontAlgn="ctr"/>
                      <a:r>
                        <a:rPr lang="ko-KR" altLang="en-US" sz="900" u="none" strike="noStrike">
                          <a:effectLst/>
                        </a:rPr>
                        <a:t>          </a:t>
                      </a:r>
                      <a:r>
                        <a:rPr lang="en-US" altLang="ko-KR" sz="900" u="none" strike="noStrike">
                          <a:effectLst/>
                        </a:rPr>
                        <a:t>399 </a:t>
                      </a:r>
                      <a:endParaRPr lang="en-US" altLang="ko-KR" sz="900" b="0" i="0" u="none" strike="noStrike">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c>
                  <a:txBody>
                    <a:bodyPr/>
                    <a:lstStyle/>
                    <a:p>
                      <a:pPr algn="r" fontAlgn="ctr"/>
                      <a:r>
                        <a:rPr lang="en-US" altLang="ko-KR" sz="900" u="none" strike="noStrike" dirty="0">
                          <a:effectLst/>
                        </a:rPr>
                        <a:t>0.50%</a:t>
                      </a:r>
                      <a:endParaRPr lang="en-US" altLang="ko-KR" sz="900" b="0" i="0" u="none" strike="noStrike" dirty="0">
                        <a:solidFill>
                          <a:srgbClr val="000000"/>
                        </a:solidFill>
                        <a:effectLst/>
                        <a:latin typeface="Malgun Gothic" panose="020B0503020000020004" pitchFamily="34" charset="-127"/>
                        <a:ea typeface="Malgun Gothic" panose="020B0503020000020004" pitchFamily="34" charset="-127"/>
                      </a:endParaRPr>
                    </a:p>
                  </a:txBody>
                  <a:tcPr marL="9525" marR="9525" marT="9525" marB="0" anchor="ctr">
                    <a:solidFill>
                      <a:schemeClr val="bg2">
                        <a:lumMod val="90000"/>
                      </a:schemeClr>
                    </a:solidFill>
                  </a:tcPr>
                </a:tc>
              </a:tr>
            </a:tbl>
          </a:graphicData>
        </a:graphic>
      </p:graphicFrame>
      <p:sp>
        <p:nvSpPr>
          <p:cNvPr id="10" name="TextBox 9"/>
          <p:cNvSpPr txBox="1"/>
          <p:nvPr/>
        </p:nvSpPr>
        <p:spPr>
          <a:xfrm>
            <a:off x="7858938" y="4374912"/>
            <a:ext cx="3374795" cy="461665"/>
          </a:xfrm>
          <a:prstGeom prst="rect">
            <a:avLst/>
          </a:prstGeom>
          <a:noFill/>
        </p:spPr>
        <p:txBody>
          <a:bodyPr wrap="square" rtlCol="0">
            <a:spAutoFit/>
          </a:bodyPr>
          <a:lstStyle/>
          <a:p>
            <a:pPr marL="0" marR="0" lvl="0" indent="266700" algn="just" defTabSz="914400" rtl="0" eaLnBrk="1" fontAlgn="auto" latinLnBrk="1" hangingPunct="1">
              <a:lnSpc>
                <a:spcPct val="100000"/>
              </a:lnSpc>
              <a:spcBef>
                <a:spcPts val="0"/>
              </a:spcBef>
              <a:spcAft>
                <a:spcPts val="0"/>
              </a:spcAft>
              <a:buClrTx/>
              <a:buSzTx/>
              <a:buFontTx/>
              <a:buNone/>
              <a:defRPr/>
            </a:pPr>
            <a:r>
              <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根据海关编码</a:t>
            </a:r>
            <a:r>
              <a:rPr kumimoji="0" lang="en-US"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HS 280530</a:t>
            </a:r>
            <a:r>
              <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HS 2846</a:t>
            </a:r>
            <a:r>
              <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统计</a:t>
            </a:r>
            <a:endParaRPr kumimoji="0" lang="en-US"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200" b="0" i="1"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数据来源：韩国国际贸易协会（</a:t>
            </a:r>
            <a:r>
              <a:rPr kumimoji="0" lang="en-US" altLang="zh-CN" sz="1200" b="0" i="1"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KITA</a:t>
            </a:r>
            <a:r>
              <a:rPr kumimoji="0" lang="zh-CN" altLang="zh-CN" sz="1200" b="0" i="1"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a:t>
            </a:r>
            <a:endParaRPr kumimoji="0" lang="en-US" altLang="ko-KR" sz="1200" b="0" i="1"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1" name="TextBox 10"/>
          <p:cNvSpPr txBox="1"/>
          <p:nvPr/>
        </p:nvSpPr>
        <p:spPr>
          <a:xfrm>
            <a:off x="718133" y="5214007"/>
            <a:ext cx="10515600" cy="923330"/>
          </a:xfrm>
          <a:prstGeom prst="rect">
            <a:avLst/>
          </a:prstGeom>
          <a:noFill/>
        </p:spPr>
        <p:txBody>
          <a:bodyPr wrap="square" rtlCol="0">
            <a:spAutoFit/>
          </a:bodyPr>
          <a:lstStyle/>
          <a:p>
            <a:pPr marL="342900" marR="0" lvl="0" indent="-342900" algn="just" defTabSz="914400" rtl="0" eaLnBrk="1" fontAlgn="auto" latinLnBrk="1" hangingPunct="1">
              <a:lnSpc>
                <a:spcPct val="100000"/>
              </a:lnSpc>
              <a:spcBef>
                <a:spcPts val="0"/>
              </a:spcBef>
              <a:spcAft>
                <a:spcPts val="0"/>
              </a:spcAft>
              <a:buClrTx/>
              <a:buSzTx/>
              <a:buFont typeface="+mj-lt"/>
              <a:buAutoNum type="arabicPeriod"/>
              <a:tabLst>
                <a:tab pos="457200" algn="l"/>
              </a:tabLst>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年，稀土金属及合金（</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HS 280530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）进口额</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746</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万美元，化合物（</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HS 2846</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）进口额</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6,675</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万美元</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收入大部分来自化合物</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大部分稀土金属及合金进口来自中国（</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91.8%</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），大部分化合物进口来自日本（</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44.1%</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12" name="TextBox 11"/>
          <p:cNvSpPr txBox="1"/>
          <p:nvPr/>
        </p:nvSpPr>
        <p:spPr>
          <a:xfrm>
            <a:off x="2576170" y="1612431"/>
            <a:ext cx="2202590" cy="30777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zh-CN" sz="1400" b="1"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韩国稀土进口额走势</a:t>
            </a:r>
            <a:r>
              <a:rPr kumimoji="0" lang="en-US" altLang="zh-CN" sz="1400" b="1"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a:t>
            </a:r>
            <a:endParaRPr kumimoji="0" lang="en-US" altLang="ko-KR" sz="140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7" name="TextBox 16"/>
          <p:cNvSpPr txBox="1"/>
          <p:nvPr/>
        </p:nvSpPr>
        <p:spPr>
          <a:xfrm>
            <a:off x="6224730" y="1612430"/>
            <a:ext cx="3932014" cy="30777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zh-CN" sz="1400" b="1"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韩国稀土进口来源地数量及占比统计</a:t>
            </a:r>
            <a:endParaRPr kumimoji="0" lang="en-US" altLang="ko-KR" sz="140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8" name="TextBox 17"/>
          <p:cNvSpPr txBox="1"/>
          <p:nvPr/>
        </p:nvSpPr>
        <p:spPr>
          <a:xfrm>
            <a:off x="9546336" y="1961807"/>
            <a:ext cx="812291" cy="215444"/>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8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rPr>
              <a:t>Unit: $1,000</a:t>
            </a:r>
            <a:endParaRPr kumimoji="0" lang="ko-KR"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9" name="TextBox 18"/>
          <p:cNvSpPr txBox="1"/>
          <p:nvPr/>
        </p:nvSpPr>
        <p:spPr>
          <a:xfrm>
            <a:off x="4491046" y="2283311"/>
            <a:ext cx="456053" cy="200055"/>
          </a:xfrm>
          <a:prstGeom prst="rect">
            <a:avLst/>
          </a:prstGeom>
          <a:solidFill>
            <a:schemeClr val="bg1"/>
          </a:solid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7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中国</a:t>
            </a:r>
            <a:endParaRPr kumimoji="0" lang="ko-KR" altLang="en-US" sz="7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20" name="TextBox 19"/>
          <p:cNvSpPr txBox="1"/>
          <p:nvPr/>
        </p:nvSpPr>
        <p:spPr>
          <a:xfrm>
            <a:off x="4880051" y="2283311"/>
            <a:ext cx="589592" cy="200055"/>
          </a:xfrm>
          <a:prstGeom prst="rect">
            <a:avLst/>
          </a:prstGeom>
          <a:solidFill>
            <a:schemeClr val="bg1"/>
          </a:solid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7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日本</a:t>
            </a:r>
            <a:endParaRPr kumimoji="0" lang="ko-KR" altLang="en-US" sz="7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kumimoji="0" lang="en-US" altLang="ko-K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2</a:t>
            </a:r>
            <a:r>
              <a:rPr kumimoji="0" lang="en-US" altLang="ko-KR" sz="32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a:t>
            </a:r>
            <a:r>
              <a:rPr kumimoji="0" lang="zh-CN" altLang="en-US" sz="32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韩国稀土行业趋势</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latinLnBrk="1" hangingPunct="1">
                <a:defRPr/>
              </a:pPr>
              <a:r>
                <a:rPr kumimoji="0" lang="zh-CN" altLang="en-US" sz="900" b="1" i="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a:p>
              <a:pPr eaLnBrk="1" latinLnBrk="1" hangingPunct="1">
                <a:defRPr/>
              </a:pPr>
              <a:endParaRPr kumimoji="0" lang="ko-KR" altLang="en-US" sz="105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eaLnBrk="1" hangingPunct="1">
                <a:spcBef>
                  <a:spcPct val="0"/>
                </a:spcBef>
                <a:buFontTx/>
                <a:buNone/>
              </a:pPr>
              <a:r>
                <a:rPr kumimoji="0" lang="zh-CN" altLang="en-US" sz="1800" b="1" dirty="0">
                  <a:solidFill>
                    <a:srgbClr val="002060"/>
                  </a:solidFill>
                  <a:effectLst>
                    <a:outerShdw blurRad="38100" dist="38100" dir="2700000" algn="tl">
                      <a:srgbClr val="000000">
                        <a:alpha val="43137"/>
                      </a:srgbClr>
                    </a:outerShdw>
                  </a:effectLst>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dirty="0">
                <a:solidFill>
                  <a:srgbClr val="002060"/>
                </a:solidFill>
                <a:effectLst>
                  <a:outerShdw blurRad="38100" dist="38100" dir="2700000" algn="tl">
                    <a:srgbClr val="000000">
                      <a:alpha val="43137"/>
                    </a:srgbClr>
                  </a:outerShdw>
                </a:effectLst>
                <a:latin typeface="Arial" panose="020B0604020202020204" pitchFamily="34" charset="0"/>
                <a:ea typeface="Malgun Gothic" panose="020B0503020000020004" pitchFamily="34" charset="-127"/>
                <a:cs typeface="Arial" panose="020B0604020202020204" pitchFamily="34" charset="0"/>
              </a:endParaRPr>
            </a:p>
          </p:txBody>
        </p:sp>
      </p:grpSp>
      <p:pic>
        <p:nvPicPr>
          <p:cNvPr id="5" name="그림 4"/>
          <p:cNvPicPr>
            <a:picLocks noChangeAspect="1"/>
          </p:cNvPicPr>
          <p:nvPr/>
        </p:nvPicPr>
        <p:blipFill>
          <a:blip r:embed="rId1"/>
          <a:stretch>
            <a:fillRect/>
          </a:stretch>
        </p:blipFill>
        <p:spPr>
          <a:xfrm>
            <a:off x="2502598" y="1893546"/>
            <a:ext cx="7186803" cy="2489473"/>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5283708" y="1929379"/>
            <a:ext cx="812291" cy="215444"/>
          </a:xfrm>
          <a:prstGeom prst="rect">
            <a:avLst/>
          </a:prstGeom>
          <a:solidFill>
            <a:schemeClr val="bg1"/>
          </a:solidFill>
        </p:spPr>
        <p:txBody>
          <a:bodyPr wrap="square" rtlCol="0">
            <a:spAutoFit/>
          </a:bodyPr>
          <a:lstStyle/>
          <a:p>
            <a:r>
              <a:rPr lang="en-US" altLang="ko-KR" sz="800" b="0" i="0" dirty="0">
                <a:solidFill>
                  <a:srgbClr val="000000"/>
                </a:solidFill>
                <a:effectLst/>
                <a:latin typeface="noto"/>
              </a:rPr>
              <a:t>Unit: $1,000</a:t>
            </a:r>
            <a:endParaRPr lang="ko-KR" altLang="en-US" sz="800" dirty="0"/>
          </a:p>
        </p:txBody>
      </p:sp>
      <p:sp>
        <p:nvSpPr>
          <p:cNvPr id="9" name="TextBox 8"/>
          <p:cNvSpPr txBox="1"/>
          <p:nvPr/>
        </p:nvSpPr>
        <p:spPr>
          <a:xfrm>
            <a:off x="8992933" y="1858305"/>
            <a:ext cx="653987" cy="215444"/>
          </a:xfrm>
          <a:prstGeom prst="rect">
            <a:avLst/>
          </a:prstGeom>
          <a:solidFill>
            <a:schemeClr val="bg1"/>
          </a:solidFill>
        </p:spPr>
        <p:txBody>
          <a:bodyPr wrap="square" rtlCol="0">
            <a:spAutoFit/>
          </a:bodyPr>
          <a:lstStyle/>
          <a:p>
            <a:r>
              <a:rPr lang="en-US" altLang="ko-KR" sz="800" dirty="0"/>
              <a:t>Unit</a:t>
            </a:r>
            <a:r>
              <a:rPr lang="ko-KR" altLang="en-US" sz="800" dirty="0"/>
              <a:t> </a:t>
            </a:r>
            <a:r>
              <a:rPr lang="en-US" altLang="ko-KR" sz="800" dirty="0"/>
              <a:t>: MT</a:t>
            </a:r>
            <a:endParaRPr lang="ko-KR" altLang="en-US" sz="800" dirty="0"/>
          </a:p>
        </p:txBody>
      </p:sp>
      <p:sp>
        <p:nvSpPr>
          <p:cNvPr id="10" name="TextBox 9"/>
          <p:cNvSpPr txBox="1"/>
          <p:nvPr/>
        </p:nvSpPr>
        <p:spPr>
          <a:xfrm>
            <a:off x="2830879" y="1612431"/>
            <a:ext cx="3265120" cy="253916"/>
          </a:xfrm>
          <a:prstGeom prst="rect">
            <a:avLst/>
          </a:prstGeom>
          <a:noFill/>
        </p:spPr>
        <p:txBody>
          <a:bodyPr wrap="square" rtlCol="0">
            <a:spAutoFit/>
          </a:bodyPr>
          <a:lstStyle/>
          <a:p>
            <a:pPr algn="ctr"/>
            <a:r>
              <a:rPr lang="zh-CN" altLang="en-US" sz="1050" b="0" i="0" dirty="0">
                <a:solidFill>
                  <a:srgbClr val="000000"/>
                </a:solidFill>
                <a:effectLst/>
                <a:latin typeface="noto"/>
              </a:rPr>
              <a:t>韩国磁铁进出口额趋势</a:t>
            </a:r>
            <a:endParaRPr lang="en-US" altLang="ko-KR" sz="1050" b="1" dirty="0"/>
          </a:p>
        </p:txBody>
      </p:sp>
      <p:sp>
        <p:nvSpPr>
          <p:cNvPr id="11" name="TextBox 10"/>
          <p:cNvSpPr txBox="1"/>
          <p:nvPr/>
        </p:nvSpPr>
        <p:spPr>
          <a:xfrm>
            <a:off x="6739129" y="1588418"/>
            <a:ext cx="3187296" cy="253916"/>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noto"/>
                <a:ea typeface="等线" panose="02010600030101010101" pitchFamily="2" charset="-122"/>
                <a:cs typeface="+mn-cs"/>
              </a:rPr>
              <a:t>韩国磁铁进出口量趋势</a:t>
            </a:r>
            <a:endParaRPr kumimoji="0" lang="en-US" altLang="ko-KR" sz="105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2" name="TextBox 11"/>
          <p:cNvSpPr txBox="1"/>
          <p:nvPr/>
        </p:nvSpPr>
        <p:spPr>
          <a:xfrm>
            <a:off x="8202454" y="4407803"/>
            <a:ext cx="2202590" cy="400110"/>
          </a:xfrm>
          <a:prstGeom prst="rect">
            <a:avLst/>
          </a:prstGeom>
          <a:noFill/>
        </p:spPr>
        <p:txBody>
          <a:bodyPr wrap="square" rtlCol="0">
            <a:spAutoFit/>
          </a:bodyPr>
          <a:lstStyle/>
          <a:p>
            <a:r>
              <a:rPr lang="en-US" altLang="ko-KR" sz="1000"/>
              <a:t>HS 8505119000</a:t>
            </a:r>
            <a:endParaRPr lang="en-US" altLang="ko-KR" sz="1000"/>
          </a:p>
          <a:p>
            <a:r>
              <a:rPr lang="ko-KR" altLang="en-US" sz="1000"/>
              <a:t>한국무역협회 국제통상연구원 자료</a:t>
            </a:r>
            <a:endParaRPr lang="en-US" altLang="ko-KR" sz="1000"/>
          </a:p>
        </p:txBody>
      </p:sp>
      <p:sp>
        <p:nvSpPr>
          <p:cNvPr id="18" name="TextBox 17"/>
          <p:cNvSpPr txBox="1"/>
          <p:nvPr/>
        </p:nvSpPr>
        <p:spPr>
          <a:xfrm>
            <a:off x="1255014" y="4219726"/>
            <a:ext cx="10098786" cy="2018053"/>
          </a:xfrm>
          <a:prstGeom prst="rect">
            <a:avLst/>
          </a:prstGeom>
          <a:noFill/>
        </p:spPr>
        <p:txBody>
          <a:bodyPr wrap="square" anchor="ctr">
            <a:spAutoFit/>
          </a:bodyPr>
          <a:lstStyle/>
          <a:p>
            <a:pPr>
              <a:lnSpc>
                <a:spcPct val="200000"/>
              </a:lnSpc>
            </a:pPr>
            <a:r>
              <a:rPr lang="zh-CN" altLang="en-US" sz="1400" b="0" i="0" dirty="0">
                <a:solidFill>
                  <a:srgbClr val="000000"/>
                </a:solidFill>
                <a:effectLst/>
                <a:latin typeface="noto"/>
              </a:rPr>
              <a:t>贸易趋势（钕铁硼磁铁）*</a:t>
            </a:r>
            <a:endParaRPr lang="en-US" altLang="zh-CN" sz="1400" b="0" i="0" dirty="0">
              <a:solidFill>
                <a:srgbClr val="000000"/>
              </a:solidFill>
              <a:effectLst/>
              <a:latin typeface="noto"/>
            </a:endParaRPr>
          </a:p>
          <a:p>
            <a:pPr marL="228600" indent="-228600">
              <a:lnSpc>
                <a:spcPct val="200000"/>
              </a:lnSpc>
              <a:buAutoNum type="arabicPeriod"/>
            </a:pPr>
            <a:r>
              <a:rPr lang="en-US" altLang="zh-CN" sz="1000" b="0" i="0" dirty="0">
                <a:solidFill>
                  <a:srgbClr val="000000"/>
                </a:solidFill>
                <a:effectLst/>
                <a:latin typeface="noto"/>
              </a:rPr>
              <a:t>2020</a:t>
            </a:r>
            <a:r>
              <a:rPr lang="zh-CN" altLang="en-US" sz="1000" b="0" i="0" dirty="0">
                <a:solidFill>
                  <a:srgbClr val="000000"/>
                </a:solidFill>
                <a:effectLst/>
                <a:latin typeface="noto"/>
              </a:rPr>
              <a:t>年收入</a:t>
            </a:r>
            <a:r>
              <a:rPr lang="en-US" altLang="zh-CN" sz="1000" b="0" i="0" dirty="0">
                <a:solidFill>
                  <a:srgbClr val="000000"/>
                </a:solidFill>
                <a:effectLst/>
                <a:latin typeface="noto"/>
              </a:rPr>
              <a:t>18,064</a:t>
            </a:r>
            <a:r>
              <a:rPr lang="zh-CN" altLang="en-US" sz="1000" b="0" i="0" dirty="0">
                <a:solidFill>
                  <a:srgbClr val="000000"/>
                </a:solidFill>
                <a:effectLst/>
                <a:latin typeface="noto"/>
              </a:rPr>
              <a:t>万美元，</a:t>
            </a:r>
            <a:r>
              <a:rPr lang="en-US" altLang="zh-CN" sz="1000" b="0" i="0" dirty="0">
                <a:solidFill>
                  <a:srgbClr val="000000"/>
                </a:solidFill>
                <a:effectLst/>
                <a:latin typeface="noto"/>
              </a:rPr>
              <a:t>4,317</a:t>
            </a:r>
            <a:r>
              <a:rPr lang="zh-CN" altLang="en-US" sz="1000" b="0" i="0" dirty="0">
                <a:solidFill>
                  <a:srgbClr val="000000"/>
                </a:solidFill>
                <a:effectLst/>
                <a:latin typeface="noto"/>
              </a:rPr>
              <a:t>吨     </a:t>
            </a:r>
            <a:endParaRPr lang="en-US" altLang="zh-CN" sz="1000" b="0" i="0" dirty="0">
              <a:solidFill>
                <a:srgbClr val="000000"/>
              </a:solidFill>
              <a:effectLst/>
              <a:latin typeface="noto"/>
            </a:endParaRPr>
          </a:p>
          <a:p>
            <a:pPr marL="171450" indent="-171450">
              <a:lnSpc>
                <a:spcPct val="200000"/>
              </a:lnSpc>
              <a:buFontTx/>
              <a:buChar char="-"/>
            </a:pPr>
            <a:r>
              <a:rPr lang="zh-CN" altLang="en-US" sz="1000" b="0" i="0" dirty="0">
                <a:solidFill>
                  <a:srgbClr val="000000"/>
                </a:solidFill>
                <a:effectLst/>
                <a:latin typeface="noto"/>
              </a:rPr>
              <a:t>出口额的</a:t>
            </a:r>
            <a:r>
              <a:rPr lang="en-US" altLang="zh-CN" sz="1000" b="0" i="0" dirty="0">
                <a:solidFill>
                  <a:srgbClr val="000000"/>
                </a:solidFill>
                <a:effectLst/>
                <a:latin typeface="noto"/>
              </a:rPr>
              <a:t>8.6</a:t>
            </a:r>
            <a:r>
              <a:rPr lang="zh-CN" altLang="en-US" sz="1000" b="0" i="0" dirty="0">
                <a:solidFill>
                  <a:srgbClr val="000000"/>
                </a:solidFill>
                <a:effectLst/>
                <a:latin typeface="noto"/>
              </a:rPr>
              <a:t>倍（出口额</a:t>
            </a:r>
            <a:r>
              <a:rPr lang="en-US" altLang="zh-CN" sz="1000" b="0" i="0" dirty="0">
                <a:solidFill>
                  <a:srgbClr val="000000"/>
                </a:solidFill>
                <a:effectLst/>
                <a:latin typeface="noto"/>
              </a:rPr>
              <a:t>2,094</a:t>
            </a:r>
            <a:r>
              <a:rPr lang="zh-CN" altLang="en-US" sz="1000" b="0" i="0" dirty="0">
                <a:solidFill>
                  <a:srgbClr val="000000"/>
                </a:solidFill>
                <a:effectLst/>
                <a:latin typeface="noto"/>
              </a:rPr>
              <a:t>万美元）     </a:t>
            </a:r>
            <a:endParaRPr lang="en-US" altLang="zh-CN" sz="1000" b="0" i="0" dirty="0">
              <a:solidFill>
                <a:srgbClr val="000000"/>
              </a:solidFill>
              <a:effectLst/>
              <a:latin typeface="noto"/>
            </a:endParaRPr>
          </a:p>
          <a:p>
            <a:pPr marL="171450" indent="-171450">
              <a:lnSpc>
                <a:spcPct val="200000"/>
              </a:lnSpc>
              <a:buFontTx/>
              <a:buChar char="-"/>
            </a:pPr>
            <a:r>
              <a:rPr lang="en-US" altLang="zh-CN" sz="1000" b="0" i="0" dirty="0">
                <a:solidFill>
                  <a:srgbClr val="000000"/>
                </a:solidFill>
                <a:effectLst/>
                <a:latin typeface="noto"/>
              </a:rPr>
              <a:t>- </a:t>
            </a:r>
            <a:r>
              <a:rPr lang="zh-CN" altLang="en-US" sz="1000" b="0" i="0" dirty="0">
                <a:solidFill>
                  <a:srgbClr val="000000"/>
                </a:solidFill>
                <a:effectLst/>
                <a:latin typeface="noto"/>
              </a:rPr>
              <a:t>出口量的</a:t>
            </a:r>
            <a:r>
              <a:rPr lang="en-US" altLang="zh-CN" sz="1000" b="0" i="0" dirty="0">
                <a:solidFill>
                  <a:srgbClr val="000000"/>
                </a:solidFill>
                <a:effectLst/>
                <a:latin typeface="noto"/>
              </a:rPr>
              <a:t>4.3</a:t>
            </a:r>
            <a:r>
              <a:rPr lang="zh-CN" altLang="en-US" sz="1000" b="0" i="0" dirty="0">
                <a:solidFill>
                  <a:srgbClr val="000000"/>
                </a:solidFill>
                <a:effectLst/>
                <a:latin typeface="noto"/>
              </a:rPr>
              <a:t>倍（出口量</a:t>
            </a:r>
            <a:r>
              <a:rPr lang="en-US" altLang="zh-CN" sz="1000" b="0" i="0" dirty="0">
                <a:solidFill>
                  <a:srgbClr val="000000"/>
                </a:solidFill>
                <a:effectLst/>
                <a:latin typeface="noto"/>
              </a:rPr>
              <a:t>994</a:t>
            </a:r>
            <a:r>
              <a:rPr lang="zh-CN" altLang="en-US" sz="1000" b="0" i="0" dirty="0">
                <a:solidFill>
                  <a:srgbClr val="000000"/>
                </a:solidFill>
                <a:effectLst/>
                <a:latin typeface="noto"/>
              </a:rPr>
              <a:t>吨）</a:t>
            </a:r>
            <a:endParaRPr lang="en-US" altLang="zh-CN" sz="1000" b="0" i="0" dirty="0">
              <a:solidFill>
                <a:srgbClr val="000000"/>
              </a:solidFill>
              <a:effectLst/>
              <a:latin typeface="noto"/>
            </a:endParaRPr>
          </a:p>
          <a:p>
            <a:pPr marL="171450" indent="-171450">
              <a:lnSpc>
                <a:spcPct val="200000"/>
              </a:lnSpc>
              <a:buFontTx/>
              <a:buChar char="-"/>
            </a:pPr>
            <a:r>
              <a:rPr lang="en-US" altLang="zh-CN" sz="1000" b="0" i="0" dirty="0">
                <a:solidFill>
                  <a:srgbClr val="000000"/>
                </a:solidFill>
                <a:effectLst/>
                <a:latin typeface="noto"/>
              </a:rPr>
              <a:t>2</a:t>
            </a:r>
            <a:r>
              <a:rPr lang="zh-CN" altLang="en-US" sz="1000" b="0" i="0" dirty="0">
                <a:solidFill>
                  <a:srgbClr val="000000"/>
                </a:solidFill>
                <a:effectLst/>
                <a:latin typeface="noto"/>
              </a:rPr>
              <a:t>、进口：</a:t>
            </a:r>
            <a:r>
              <a:rPr lang="en-US" altLang="zh-CN" sz="1000" b="0" i="0" dirty="0">
                <a:solidFill>
                  <a:srgbClr val="000000"/>
                </a:solidFill>
                <a:effectLst/>
                <a:latin typeface="noto"/>
              </a:rPr>
              <a:t>2016</a:t>
            </a:r>
            <a:r>
              <a:rPr lang="zh-CN" altLang="en-US" sz="1000" b="0" i="0" dirty="0">
                <a:solidFill>
                  <a:srgbClr val="000000"/>
                </a:solidFill>
                <a:effectLst/>
                <a:latin typeface="noto"/>
              </a:rPr>
              <a:t>年以来五年平均增速</a:t>
            </a:r>
            <a:r>
              <a:rPr lang="en-US" altLang="zh-CN" sz="1000" b="0" i="0" dirty="0">
                <a:solidFill>
                  <a:srgbClr val="000000"/>
                </a:solidFill>
                <a:effectLst/>
                <a:latin typeface="noto"/>
              </a:rPr>
              <a:t>22.5%</a:t>
            </a:r>
            <a:r>
              <a:rPr lang="zh-CN" altLang="en-US" sz="1000" b="0" i="0" dirty="0">
                <a:solidFill>
                  <a:srgbClr val="000000"/>
                </a:solidFill>
                <a:effectLst/>
                <a:latin typeface="noto"/>
              </a:rPr>
              <a:t>，出口小幅增长</a:t>
            </a:r>
            <a:r>
              <a:rPr lang="en-US" altLang="zh-CN" sz="1000" b="0" i="0" dirty="0">
                <a:solidFill>
                  <a:srgbClr val="000000"/>
                </a:solidFill>
                <a:effectLst/>
                <a:latin typeface="noto"/>
              </a:rPr>
              <a:t>5.6%</a:t>
            </a:r>
            <a:endParaRPr lang="en-US" altLang="zh-CN" sz="1000" b="0" i="0" dirty="0">
              <a:solidFill>
                <a:srgbClr val="000000"/>
              </a:solidFill>
              <a:effectLst/>
              <a:latin typeface="noto"/>
            </a:endParaRPr>
          </a:p>
          <a:p>
            <a:pPr marL="171450" indent="-171450">
              <a:lnSpc>
                <a:spcPct val="200000"/>
              </a:lnSpc>
              <a:buFontTx/>
              <a:buChar char="-"/>
            </a:pPr>
            <a:r>
              <a:rPr lang="en-US" altLang="zh-CN" sz="1000" b="0" i="0" dirty="0">
                <a:solidFill>
                  <a:srgbClr val="000000"/>
                </a:solidFill>
                <a:effectLst/>
                <a:latin typeface="noto"/>
              </a:rPr>
              <a:t>3. </a:t>
            </a:r>
            <a:r>
              <a:rPr lang="zh-CN" altLang="en-US" sz="1000" b="0" i="0" dirty="0">
                <a:solidFill>
                  <a:srgbClr val="000000"/>
                </a:solidFill>
                <a:effectLst/>
                <a:latin typeface="noto"/>
              </a:rPr>
              <a:t>进口：磁铁进口在</a:t>
            </a:r>
            <a:r>
              <a:rPr lang="en-US" altLang="zh-CN" sz="1000" b="0" i="0" dirty="0">
                <a:solidFill>
                  <a:srgbClr val="000000"/>
                </a:solidFill>
                <a:effectLst/>
                <a:latin typeface="noto"/>
              </a:rPr>
              <a:t>2019</a:t>
            </a:r>
            <a:r>
              <a:rPr lang="zh-CN" altLang="en-US" sz="1000" b="0" i="0" dirty="0">
                <a:solidFill>
                  <a:srgbClr val="000000"/>
                </a:solidFill>
                <a:effectLst/>
                <a:latin typeface="noto"/>
              </a:rPr>
              <a:t>年下降 </a:t>
            </a:r>
            <a:r>
              <a:rPr lang="en-US" altLang="zh-CN" sz="1000" b="0" i="0" dirty="0">
                <a:solidFill>
                  <a:srgbClr val="000000"/>
                </a:solidFill>
                <a:effectLst/>
                <a:latin typeface="noto"/>
              </a:rPr>
              <a:t>5.1%</a:t>
            </a:r>
            <a:r>
              <a:rPr lang="zh-CN" altLang="en-US" sz="1000" b="0" i="0" dirty="0">
                <a:solidFill>
                  <a:srgbClr val="000000"/>
                </a:solidFill>
                <a:effectLst/>
                <a:latin typeface="noto"/>
              </a:rPr>
              <a:t>，在</a:t>
            </a:r>
            <a:r>
              <a:rPr lang="en-US" altLang="zh-CN" sz="1000" b="0" i="0" dirty="0">
                <a:solidFill>
                  <a:srgbClr val="000000"/>
                </a:solidFill>
                <a:effectLst/>
                <a:latin typeface="noto"/>
              </a:rPr>
              <a:t>2020</a:t>
            </a:r>
            <a:r>
              <a:rPr lang="zh-CN" altLang="en-US" sz="1000" b="0" i="0" dirty="0">
                <a:solidFill>
                  <a:srgbClr val="000000"/>
                </a:solidFill>
                <a:effectLst/>
                <a:latin typeface="noto"/>
              </a:rPr>
              <a:t>年增长 </a:t>
            </a:r>
            <a:r>
              <a:rPr lang="en-US" altLang="zh-CN" sz="1000" b="0" i="0" dirty="0">
                <a:solidFill>
                  <a:srgbClr val="000000"/>
                </a:solidFill>
                <a:effectLst/>
                <a:latin typeface="noto"/>
              </a:rPr>
              <a:t>10.0%</a:t>
            </a:r>
            <a:r>
              <a:rPr lang="zh-CN" altLang="en-US" sz="1000" b="0" i="0" dirty="0">
                <a:solidFill>
                  <a:srgbClr val="000000"/>
                </a:solidFill>
                <a:effectLst/>
                <a:latin typeface="noto"/>
              </a:rPr>
              <a:t>（尽管存在新冠肺炎疫情，但仍处于高位），因此暂时停滞不前</a:t>
            </a:r>
            <a:endParaRPr lang="en-US" altLang="ko-KR" sz="1000" dirty="0"/>
          </a:p>
        </p:txBody>
      </p:sp>
      <p:sp>
        <p:nvSpPr>
          <p:cNvPr id="19" name="TextBox 18"/>
          <p:cNvSpPr txBox="1"/>
          <p:nvPr/>
        </p:nvSpPr>
        <p:spPr>
          <a:xfrm>
            <a:off x="4666103" y="2240084"/>
            <a:ext cx="509401" cy="215444"/>
          </a:xfrm>
          <a:prstGeom prst="rect">
            <a:avLst/>
          </a:prstGeom>
          <a:solidFill>
            <a:schemeClr val="bg1"/>
          </a:solidFill>
        </p:spPr>
        <p:txBody>
          <a:bodyPr wrap="square" rtlCol="0">
            <a:spAutoFit/>
          </a:bodyPr>
          <a:lstStyle/>
          <a:p>
            <a:r>
              <a:rPr lang="zh-CN" altLang="en-US" sz="800" dirty="0"/>
              <a:t>出口</a:t>
            </a:r>
            <a:endParaRPr lang="ko-KR" altLang="en-US" sz="800" dirty="0"/>
          </a:p>
        </p:txBody>
      </p:sp>
      <p:sp>
        <p:nvSpPr>
          <p:cNvPr id="20" name="TextBox 19"/>
          <p:cNvSpPr txBox="1"/>
          <p:nvPr/>
        </p:nvSpPr>
        <p:spPr>
          <a:xfrm>
            <a:off x="5312279" y="2237036"/>
            <a:ext cx="509401" cy="215444"/>
          </a:xfrm>
          <a:prstGeom prst="rect">
            <a:avLst/>
          </a:prstGeom>
          <a:solidFill>
            <a:schemeClr val="bg1"/>
          </a:solidFill>
        </p:spPr>
        <p:txBody>
          <a:bodyPr wrap="square" rtlCol="0">
            <a:spAutoFit/>
          </a:bodyPr>
          <a:lstStyle/>
          <a:p>
            <a:r>
              <a:rPr lang="zh-CN" altLang="en-US" sz="800" dirty="0"/>
              <a:t>进口</a:t>
            </a:r>
            <a:endParaRPr lang="ko-KR" altLang="en-US" sz="800" dirty="0"/>
          </a:p>
        </p:txBody>
      </p:sp>
      <p:sp>
        <p:nvSpPr>
          <p:cNvPr id="21" name="TextBox 20"/>
          <p:cNvSpPr txBox="1"/>
          <p:nvPr/>
        </p:nvSpPr>
        <p:spPr>
          <a:xfrm>
            <a:off x="8602969" y="2179124"/>
            <a:ext cx="1066049" cy="200055"/>
          </a:xfrm>
          <a:prstGeom prst="rect">
            <a:avLst/>
          </a:prstGeom>
          <a:solidFill>
            <a:schemeClr val="bg1"/>
          </a:solidFill>
        </p:spPr>
        <p:txBody>
          <a:bodyPr wrap="square" rtlCol="0">
            <a:spAutoFit/>
          </a:bodyPr>
          <a:lstStyle/>
          <a:p>
            <a:r>
              <a:rPr lang="ko-KR" altLang="en-US" sz="700" dirty="0"/>
              <a:t> </a:t>
            </a:r>
            <a:r>
              <a:rPr lang="ko-KR" altLang="en-US" sz="700" dirty="0">
                <a:solidFill>
                  <a:srgbClr val="4572B9"/>
                </a:solidFill>
                <a:latin typeface="Malgun Gothic" panose="020B0503020000020004" pitchFamily="34" charset="-127"/>
                <a:ea typeface="Malgun Gothic" panose="020B0503020000020004" pitchFamily="34" charset="-127"/>
              </a:rPr>
              <a:t>■</a:t>
            </a:r>
            <a:r>
              <a:rPr lang="ko-KR" altLang="en-US" sz="700" dirty="0">
                <a:solidFill>
                  <a:schemeClr val="accent1"/>
                </a:solidFill>
                <a:latin typeface="Malgun Gothic" panose="020B0503020000020004" pitchFamily="34" charset="-127"/>
                <a:ea typeface="Malgun Gothic" panose="020B0503020000020004" pitchFamily="34" charset="-127"/>
              </a:rPr>
              <a:t> </a:t>
            </a:r>
            <a:r>
              <a:rPr lang="zh-CN" altLang="en-US" sz="700" dirty="0">
                <a:solidFill>
                  <a:schemeClr val="accent1"/>
                </a:solidFill>
                <a:latin typeface="Malgun Gothic" panose="020B0503020000020004" pitchFamily="34" charset="-127"/>
                <a:ea typeface="Malgun Gothic" panose="020B0503020000020004" pitchFamily="34" charset="-127"/>
              </a:rPr>
              <a:t>出口</a:t>
            </a:r>
            <a:r>
              <a:rPr lang="ko-KR" altLang="en-US" sz="700" dirty="0">
                <a:latin typeface="Malgun Gothic" panose="020B0503020000020004" pitchFamily="34" charset="-127"/>
                <a:ea typeface="Malgun Gothic" panose="020B0503020000020004" pitchFamily="34" charset="-127"/>
              </a:rPr>
              <a:t> </a:t>
            </a:r>
            <a:r>
              <a:rPr lang="ko-KR" altLang="en-US" sz="700" dirty="0">
                <a:solidFill>
                  <a:srgbClr val="9A8CBD"/>
                </a:solidFill>
                <a:latin typeface="Malgun Gothic" panose="020B0503020000020004" pitchFamily="34" charset="-127"/>
                <a:ea typeface="Malgun Gothic" panose="020B0503020000020004" pitchFamily="34" charset="-127"/>
              </a:rPr>
              <a:t>■ </a:t>
            </a:r>
            <a:r>
              <a:rPr lang="zh-CN" altLang="en-US" sz="700" dirty="0">
                <a:solidFill>
                  <a:schemeClr val="accent1"/>
                </a:solidFill>
                <a:latin typeface="Malgun Gothic" panose="020B0503020000020004" pitchFamily="34" charset="-127"/>
                <a:ea typeface="Malgun Gothic" panose="020B0503020000020004" pitchFamily="34" charset="-127"/>
              </a:rPr>
              <a:t>进口</a:t>
            </a:r>
            <a:endParaRPr lang="ko-KR" altLang="en-US" sz="700" dirty="0"/>
          </a:p>
        </p:txBody>
      </p:sp>
      <p:sp>
        <p:nvSpPr>
          <p:cNvPr id="23" name="TextBox 22"/>
          <p:cNvSpPr txBox="1"/>
          <p:nvPr/>
        </p:nvSpPr>
        <p:spPr>
          <a:xfrm>
            <a:off x="6899445" y="6240698"/>
            <a:ext cx="4473096" cy="246221"/>
          </a:xfrm>
          <a:prstGeom prst="rect">
            <a:avLst/>
          </a:prstGeom>
          <a:noFill/>
        </p:spPr>
        <p:txBody>
          <a:bodyPr wrap="square" rtlCol="0">
            <a:spAutoFit/>
          </a:bodyPr>
          <a:lstStyle/>
          <a:p>
            <a:r>
              <a:rPr lang="zh-CN" altLang="en-US" sz="1000" dirty="0"/>
              <a:t>* </a:t>
            </a:r>
            <a:r>
              <a:rPr lang="en-US" altLang="zh-CN" sz="1000" dirty="0"/>
              <a:t>HS 8505119000</a:t>
            </a:r>
            <a:r>
              <a:rPr lang="zh-CN" altLang="en-US" sz="1000" dirty="0"/>
              <a:t>里不包括钴</a:t>
            </a:r>
            <a:r>
              <a:rPr lang="en-US" altLang="zh-CN" sz="1000" dirty="0"/>
              <a:t>(</a:t>
            </a:r>
            <a:r>
              <a:rPr lang="en-US" altLang="zh-CN" sz="1000" dirty="0" err="1"/>
              <a:t>SmCo</a:t>
            </a:r>
            <a:r>
              <a:rPr lang="en-US" altLang="zh-CN" sz="1000" dirty="0"/>
              <a:t>)</a:t>
            </a:r>
            <a:r>
              <a:rPr lang="zh-CN" altLang="en-US" sz="1000" dirty="0"/>
              <a:t>磁铁和铁氧体磁铁</a:t>
            </a:r>
            <a:endParaRPr lang="en-US" altLang="ko-KR" sz="1000" dirty="0"/>
          </a:p>
        </p:txBody>
      </p:sp>
      <p:sp>
        <p:nvSpPr>
          <p:cNvPr id="3" name="TextBox 2"/>
          <p:cNvSpPr txBox="1"/>
          <p:nvPr/>
        </p:nvSpPr>
        <p:spPr>
          <a:xfrm>
            <a:off x="7959522" y="4774070"/>
            <a:ext cx="3374795" cy="400110"/>
          </a:xfrm>
          <a:prstGeom prst="rect">
            <a:avLst/>
          </a:prstGeom>
          <a:noFill/>
        </p:spPr>
        <p:txBody>
          <a:bodyPr wrap="square" rtlCol="0">
            <a:spAutoFit/>
          </a:bodyPr>
          <a:lstStyle/>
          <a:p>
            <a:r>
              <a:rPr lang="zh-CN" altLang="en-US" sz="1000" b="0" i="0" dirty="0">
                <a:solidFill>
                  <a:srgbClr val="000000"/>
                </a:solidFill>
                <a:effectLst/>
                <a:latin typeface="noto"/>
              </a:rPr>
              <a:t>由</a:t>
            </a:r>
            <a:r>
              <a:rPr lang="en-US" altLang="zh-CN" sz="1000" b="0" i="0" dirty="0">
                <a:solidFill>
                  <a:srgbClr val="000000"/>
                </a:solidFill>
                <a:effectLst/>
                <a:latin typeface="noto"/>
              </a:rPr>
              <a:t>HS 280530</a:t>
            </a:r>
            <a:r>
              <a:rPr lang="zh-CN" altLang="en-US" sz="1000" b="0" i="0" dirty="0">
                <a:solidFill>
                  <a:srgbClr val="000000"/>
                </a:solidFill>
                <a:effectLst/>
                <a:latin typeface="noto"/>
              </a:rPr>
              <a:t>和</a:t>
            </a:r>
            <a:r>
              <a:rPr lang="en-US" altLang="zh-CN" sz="1000" b="0" i="0" dirty="0">
                <a:solidFill>
                  <a:srgbClr val="000000"/>
                </a:solidFill>
                <a:effectLst/>
                <a:latin typeface="noto"/>
              </a:rPr>
              <a:t>HS 2846</a:t>
            </a:r>
            <a:r>
              <a:rPr lang="zh-CN" altLang="en-US" sz="1000" b="0" i="0" dirty="0">
                <a:solidFill>
                  <a:srgbClr val="000000"/>
                </a:solidFill>
                <a:effectLst/>
                <a:latin typeface="noto"/>
              </a:rPr>
              <a:t>的总和计算所得</a:t>
            </a:r>
            <a:endParaRPr lang="en-US" altLang="zh-CN" sz="1000" b="0" i="0" dirty="0">
              <a:solidFill>
                <a:srgbClr val="000000"/>
              </a:solidFill>
              <a:effectLst/>
              <a:latin typeface="noto"/>
            </a:endParaRPr>
          </a:p>
          <a:p>
            <a:r>
              <a:rPr lang="zh-CN" altLang="en-US" sz="1000" b="0" i="0" dirty="0">
                <a:solidFill>
                  <a:srgbClr val="000000"/>
                </a:solidFill>
                <a:effectLst/>
                <a:latin typeface="noto"/>
              </a:rPr>
              <a:t>数据来自韩国国际贸易协会 </a:t>
            </a:r>
            <a:r>
              <a:rPr lang="en-US" altLang="zh-CN" sz="1000" b="0" i="0" dirty="0">
                <a:solidFill>
                  <a:srgbClr val="000000"/>
                </a:solidFill>
                <a:effectLst/>
                <a:latin typeface="noto"/>
              </a:rPr>
              <a:t>(KITA)</a:t>
            </a:r>
            <a:endParaRPr lang="en-US" altLang="ko-KR" sz="1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kumimoji="0" lang="en-US" altLang="ko-K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2</a:t>
            </a:r>
            <a:r>
              <a:rPr kumimoji="0" lang="en-US" altLang="ko-KR" sz="32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a:t>
            </a:r>
            <a:r>
              <a:rPr kumimoji="0" lang="zh-CN" altLang="en-US" sz="32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韩国稀土行业趋势</a:t>
            </a:r>
            <a:endParaRPr lang="ko-KR" altLang="en-US" sz="3200" b="1" dirty="0">
              <a:effectLst>
                <a:outerShdw blurRad="38100" dist="38100" dir="2700000" algn="tl">
                  <a:srgbClr val="000000">
                    <a:alpha val="43137"/>
                  </a:srgbClr>
                </a:outerShdw>
              </a:effectLst>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563291"/>
            <a:chOff x="682625" y="1422400"/>
            <a:chExt cx="8632825" cy="979060"/>
          </a:xfrm>
        </p:grpSpPr>
        <p:sp>
          <p:nvSpPr>
            <p:cNvPr id="14" name="TextBox 7"/>
            <p:cNvSpPr txBox="1">
              <a:spLocks noChangeArrowheads="1"/>
            </p:cNvSpPr>
            <p:nvPr/>
          </p:nvSpPr>
          <p:spPr bwMode="auto">
            <a:xfrm>
              <a:off x="1777999" y="2000249"/>
              <a:ext cx="6697662" cy="401211"/>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pic>
        <p:nvPicPr>
          <p:cNvPr id="4" name="그림 3"/>
          <p:cNvPicPr>
            <a:picLocks noChangeAspect="1"/>
          </p:cNvPicPr>
          <p:nvPr/>
        </p:nvPicPr>
        <p:blipFill>
          <a:blip r:embed="rId2"/>
          <a:stretch>
            <a:fillRect/>
          </a:stretch>
        </p:blipFill>
        <p:spPr>
          <a:xfrm>
            <a:off x="1803086" y="2258392"/>
            <a:ext cx="3630429" cy="206672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2411578" y="1612431"/>
            <a:ext cx="2251862" cy="246221"/>
          </a:xfrm>
          <a:prstGeom prst="rect">
            <a:avLst/>
          </a:prstGeom>
          <a:noFill/>
        </p:spPr>
        <p:txBody>
          <a:bodyPr wrap="square" rtlCol="0">
            <a:spAutoFit/>
          </a:bodyPr>
          <a:lstStyle/>
          <a:p>
            <a:pPr algn="ctr"/>
            <a:r>
              <a:rPr lang="zh-CN" altLang="en-US" sz="1000" b="0" i="0" dirty="0">
                <a:solidFill>
                  <a:srgbClr val="000000"/>
                </a:solidFill>
                <a:effectLst/>
                <a:latin typeface="noto"/>
              </a:rPr>
              <a:t>自中国和日本进口的磁铁</a:t>
            </a:r>
            <a:endParaRPr lang="en-US" altLang="ko-KR" sz="1000" b="1" dirty="0"/>
          </a:p>
        </p:txBody>
      </p:sp>
      <p:graphicFrame>
        <p:nvGraphicFramePr>
          <p:cNvPr id="10" name="차트 9"/>
          <p:cNvGraphicFramePr/>
          <p:nvPr/>
        </p:nvGraphicFramePr>
        <p:xfrm>
          <a:off x="6687314" y="1612431"/>
          <a:ext cx="4200144" cy="2743200"/>
        </p:xfrm>
        <a:graphic>
          <a:graphicData uri="http://schemas.openxmlformats.org/drawingml/2006/chart">
            <c:chart xmlns:c="http://schemas.openxmlformats.org/drawingml/2006/chart" xmlns:r="http://schemas.openxmlformats.org/officeDocument/2006/relationships" r:id="rId1"/>
          </a:graphicData>
        </a:graphic>
      </p:graphicFrame>
      <p:sp>
        <p:nvSpPr>
          <p:cNvPr id="17" name="TextBox 16"/>
          <p:cNvSpPr txBox="1"/>
          <p:nvPr/>
        </p:nvSpPr>
        <p:spPr>
          <a:xfrm>
            <a:off x="3538728" y="2023676"/>
            <a:ext cx="1865377" cy="200055"/>
          </a:xfrm>
          <a:prstGeom prst="rect">
            <a:avLst/>
          </a:prstGeom>
          <a:solidFill>
            <a:schemeClr val="bg1"/>
          </a:solidFill>
        </p:spPr>
        <p:txBody>
          <a:bodyPr wrap="square" rtlCol="0">
            <a:spAutoFit/>
          </a:bodyPr>
          <a:lstStyle/>
          <a:p>
            <a:r>
              <a:rPr lang="ko-KR" altLang="en-US" sz="700" dirty="0"/>
              <a:t> </a:t>
            </a:r>
            <a:r>
              <a:rPr lang="ko-KR" altLang="en-US" sz="700" dirty="0">
                <a:solidFill>
                  <a:srgbClr val="96C833"/>
                </a:solidFill>
                <a:latin typeface="Malgun Gothic" panose="020B0503020000020004" pitchFamily="34" charset="-127"/>
                <a:ea typeface="Malgun Gothic" panose="020B0503020000020004" pitchFamily="34" charset="-127"/>
              </a:rPr>
              <a:t>■</a:t>
            </a:r>
            <a:r>
              <a:rPr lang="ko-KR" altLang="en-US" sz="700" dirty="0">
                <a:solidFill>
                  <a:schemeClr val="accent1"/>
                </a:solidFill>
                <a:latin typeface="Malgun Gothic" panose="020B0503020000020004" pitchFamily="34" charset="-127"/>
                <a:ea typeface="Malgun Gothic" panose="020B0503020000020004" pitchFamily="34" charset="-127"/>
              </a:rPr>
              <a:t> </a:t>
            </a:r>
            <a:r>
              <a:rPr lang="en-US" altLang="ko-KR" sz="700" dirty="0">
                <a:solidFill>
                  <a:schemeClr val="accent1"/>
                </a:solidFill>
                <a:latin typeface="Malgun Gothic" panose="020B0503020000020004" pitchFamily="34" charset="-127"/>
                <a:ea typeface="Malgun Gothic" panose="020B0503020000020004" pitchFamily="34" charset="-127"/>
              </a:rPr>
              <a:t>export</a:t>
            </a:r>
            <a:r>
              <a:rPr lang="ko-KR" altLang="en-US" sz="700" dirty="0">
                <a:latin typeface="Malgun Gothic" panose="020B0503020000020004" pitchFamily="34" charset="-127"/>
                <a:ea typeface="Malgun Gothic" panose="020B0503020000020004" pitchFamily="34" charset="-127"/>
              </a:rPr>
              <a:t>        </a:t>
            </a:r>
            <a:r>
              <a:rPr lang="en-US" altLang="ko-KR" sz="700" dirty="0">
                <a:latin typeface="Malgun Gothic" panose="020B0503020000020004" pitchFamily="34" charset="-127"/>
                <a:ea typeface="Malgun Gothic" panose="020B0503020000020004" pitchFamily="34" charset="-127"/>
              </a:rPr>
              <a:t>China</a:t>
            </a:r>
            <a:r>
              <a:rPr lang="ko-KR" altLang="en-US" sz="700" dirty="0">
                <a:latin typeface="Malgun Gothic" panose="020B0503020000020004" pitchFamily="34" charset="-127"/>
                <a:ea typeface="Malgun Gothic" panose="020B0503020000020004" pitchFamily="34" charset="-127"/>
              </a:rPr>
              <a:t>          </a:t>
            </a:r>
            <a:r>
              <a:rPr lang="en-US" altLang="ko-KR" sz="700" dirty="0">
                <a:latin typeface="Malgun Gothic" panose="020B0503020000020004" pitchFamily="34" charset="-127"/>
                <a:ea typeface="Malgun Gothic" panose="020B0503020000020004" pitchFamily="34" charset="-127"/>
              </a:rPr>
              <a:t>Japan</a:t>
            </a:r>
            <a:endParaRPr lang="ko-KR" altLang="en-US" sz="700" dirty="0"/>
          </a:p>
        </p:txBody>
      </p:sp>
      <p:sp>
        <p:nvSpPr>
          <p:cNvPr id="18" name="빼기 기호 17"/>
          <p:cNvSpPr/>
          <p:nvPr/>
        </p:nvSpPr>
        <p:spPr>
          <a:xfrm>
            <a:off x="4096512" y="2064952"/>
            <a:ext cx="182880" cy="108000"/>
          </a:xfrm>
          <a:prstGeom prst="mathMinus">
            <a:avLst/>
          </a:prstGeom>
          <a:solidFill>
            <a:srgbClr val="AE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빼기 기호 18"/>
          <p:cNvSpPr/>
          <p:nvPr/>
        </p:nvSpPr>
        <p:spPr>
          <a:xfrm>
            <a:off x="4660392" y="2061904"/>
            <a:ext cx="182880" cy="108000"/>
          </a:xfrm>
          <a:prstGeom prst="mathMinus">
            <a:avLst/>
          </a:prstGeom>
          <a:solidFill>
            <a:srgbClr val="A99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p:cNvSpPr txBox="1"/>
          <p:nvPr/>
        </p:nvSpPr>
        <p:spPr>
          <a:xfrm>
            <a:off x="7542577" y="4165123"/>
            <a:ext cx="3232260" cy="400110"/>
          </a:xfrm>
          <a:prstGeom prst="rect">
            <a:avLst/>
          </a:prstGeom>
          <a:noFill/>
        </p:spPr>
        <p:txBody>
          <a:bodyPr wrap="square" rtlCol="0">
            <a:spAutoFit/>
          </a:bodyPr>
          <a:lstStyle/>
          <a:p>
            <a:r>
              <a:rPr lang="en-US" altLang="ko-KR" sz="1000" dirty="0"/>
              <a:t>HS 8505119000</a:t>
            </a:r>
            <a:endParaRPr lang="en-US" altLang="ko-KR" sz="1000" dirty="0"/>
          </a:p>
          <a:p>
            <a:r>
              <a:rPr lang="zh-CN" altLang="en-US" sz="1000" b="0" i="0" dirty="0">
                <a:solidFill>
                  <a:srgbClr val="000000"/>
                </a:solidFill>
                <a:effectLst/>
                <a:latin typeface="noto"/>
              </a:rPr>
              <a:t>数据来自韩国国际贸易协会 </a:t>
            </a:r>
            <a:r>
              <a:rPr lang="en-US" altLang="zh-CN" sz="1000" b="0" i="0" dirty="0">
                <a:solidFill>
                  <a:srgbClr val="000000"/>
                </a:solidFill>
                <a:effectLst/>
                <a:latin typeface="noto"/>
              </a:rPr>
              <a:t>(KITA)</a:t>
            </a:r>
            <a:endParaRPr lang="en-US" altLang="zh-CN" sz="1000" b="0" i="0" dirty="0">
              <a:solidFill>
                <a:srgbClr val="000000"/>
              </a:solidFill>
              <a:effectLst/>
              <a:latin typeface="noto"/>
            </a:endParaRPr>
          </a:p>
        </p:txBody>
      </p:sp>
      <p:sp>
        <p:nvSpPr>
          <p:cNvPr id="21" name="TextBox 20"/>
          <p:cNvSpPr txBox="1"/>
          <p:nvPr/>
        </p:nvSpPr>
        <p:spPr>
          <a:xfrm>
            <a:off x="349701" y="4528612"/>
            <a:ext cx="11688328" cy="1754263"/>
          </a:xfrm>
          <a:prstGeom prst="rect">
            <a:avLst/>
          </a:prstGeom>
          <a:noFill/>
        </p:spPr>
        <p:txBody>
          <a:bodyPr wrap="square" rtlCol="0">
            <a:spAutoFit/>
          </a:bodyPr>
          <a:lstStyle/>
          <a:p>
            <a:pPr marL="342900" indent="-342900">
              <a:lnSpc>
                <a:spcPct val="200000"/>
              </a:lnSpc>
              <a:buAutoNum type="arabicPeriod"/>
            </a:pPr>
            <a:r>
              <a:rPr lang="en-US" altLang="zh-CN" sz="1400" dirty="0"/>
              <a:t>2020</a:t>
            </a:r>
            <a:r>
              <a:rPr lang="zh-CN" altLang="en-US" sz="1400" dirty="0"/>
              <a:t>年进口方面，中国以</a:t>
            </a:r>
            <a:r>
              <a:rPr lang="en-US" altLang="zh-CN" sz="1400" dirty="0"/>
              <a:t>88.0%</a:t>
            </a:r>
            <a:r>
              <a:rPr lang="zh-CN" altLang="en-US" sz="1400" dirty="0"/>
              <a:t>的占比、</a:t>
            </a:r>
            <a:r>
              <a:rPr lang="en-US" altLang="zh-CN" sz="1400" dirty="0"/>
              <a:t>1.589</a:t>
            </a:r>
            <a:r>
              <a:rPr lang="zh-CN" altLang="en-US" sz="1400" dirty="0"/>
              <a:t>亿美元的进口额位居榜首，菲律宾则以</a:t>
            </a:r>
            <a:r>
              <a:rPr lang="en-US" altLang="zh-CN" sz="1400" dirty="0"/>
              <a:t>10.6%</a:t>
            </a:r>
            <a:r>
              <a:rPr lang="zh-CN" altLang="en-US" sz="1400" dirty="0"/>
              <a:t>的占比位居第二。</a:t>
            </a:r>
            <a:r>
              <a:rPr lang="en-US" altLang="zh-CN" sz="1400" dirty="0"/>
              <a:t>2016</a:t>
            </a:r>
            <a:r>
              <a:rPr lang="zh-CN" altLang="en-US" sz="1400" dirty="0"/>
              <a:t>年中国磁铁进口占比增至</a:t>
            </a:r>
            <a:r>
              <a:rPr lang="en-US" altLang="zh-CN" sz="1400" dirty="0"/>
              <a:t>21.1%</a:t>
            </a:r>
            <a:r>
              <a:rPr lang="zh-CN" altLang="en-US" sz="1400" dirty="0"/>
              <a:t>，进口占比自</a:t>
            </a:r>
            <a:r>
              <a:rPr lang="en-US" altLang="zh-CN" sz="1400" dirty="0"/>
              <a:t>2008</a:t>
            </a:r>
            <a:r>
              <a:rPr lang="zh-CN" altLang="en-US" sz="1400" dirty="0"/>
              <a:t>年以来持续增至</a:t>
            </a:r>
            <a:r>
              <a:rPr lang="en-US" altLang="zh-CN" sz="1400" dirty="0"/>
              <a:t>85%</a:t>
            </a:r>
            <a:r>
              <a:rPr lang="zh-CN" altLang="en-US" sz="1400" dirty="0"/>
              <a:t>以上，韩国磁铁进口对中国和日本的依赖度增加，</a:t>
            </a:r>
            <a:r>
              <a:rPr lang="en-US" altLang="zh-CN" sz="1400" dirty="0"/>
              <a:t>2000</a:t>
            </a:r>
            <a:r>
              <a:rPr lang="zh-CN" altLang="en-US" sz="1400" dirty="0"/>
              <a:t>年初以来进口份额居高不下，且中国自</a:t>
            </a:r>
            <a:r>
              <a:rPr lang="en-US" altLang="zh-CN" sz="1400" dirty="0"/>
              <a:t>2008</a:t>
            </a:r>
            <a:r>
              <a:rPr lang="zh-CN" altLang="en-US" sz="1400" dirty="0"/>
              <a:t>年起主导韩国磁铁进口市场</a:t>
            </a:r>
            <a:endParaRPr lang="en-US" altLang="zh-CN" sz="1400" dirty="0"/>
          </a:p>
          <a:p>
            <a:pPr marL="342900" indent="-342900">
              <a:lnSpc>
                <a:spcPct val="200000"/>
              </a:lnSpc>
              <a:buAutoNum type="arabicPeriod"/>
            </a:pPr>
            <a:r>
              <a:rPr lang="en-US" altLang="zh-CN" sz="1400" dirty="0"/>
              <a:t>2020</a:t>
            </a:r>
            <a:r>
              <a:rPr lang="zh-CN" altLang="en-US" sz="1400" dirty="0"/>
              <a:t>年韩国磁铁出口份额为：越南</a:t>
            </a:r>
            <a:r>
              <a:rPr lang="en-US" altLang="zh-CN" sz="1400" dirty="0"/>
              <a:t>38.8%</a:t>
            </a:r>
            <a:r>
              <a:rPr lang="zh-CN" altLang="en-US" sz="1400" dirty="0"/>
              <a:t>、美国</a:t>
            </a:r>
            <a:r>
              <a:rPr lang="en-US" altLang="zh-CN" sz="1400" dirty="0"/>
              <a:t>15.4%</a:t>
            </a:r>
            <a:r>
              <a:rPr lang="zh-CN" altLang="en-US" sz="1400" dirty="0"/>
              <a:t>、中国</a:t>
            </a:r>
            <a:r>
              <a:rPr lang="en-US" altLang="zh-CN" sz="1400" dirty="0"/>
              <a:t>15.1%</a:t>
            </a:r>
            <a:r>
              <a:rPr lang="zh-CN" altLang="en-US" sz="1400" dirty="0"/>
              <a:t>、墨西哥</a:t>
            </a:r>
            <a:r>
              <a:rPr lang="en-US" altLang="zh-CN" sz="1400" dirty="0"/>
              <a:t>11.9%</a:t>
            </a:r>
            <a:endParaRPr lang="en-US" altLang="ko-KR" sz="1400" dirty="0"/>
          </a:p>
        </p:txBody>
      </p:sp>
      <p:sp>
        <p:nvSpPr>
          <p:cNvPr id="3" name="TextBox 2"/>
          <p:cNvSpPr txBox="1"/>
          <p:nvPr/>
        </p:nvSpPr>
        <p:spPr>
          <a:xfrm>
            <a:off x="4465469" y="1799420"/>
            <a:ext cx="816745" cy="215444"/>
          </a:xfrm>
          <a:prstGeom prst="rect">
            <a:avLst/>
          </a:prstGeom>
          <a:solidFill>
            <a:schemeClr val="bg1"/>
          </a:solidFill>
        </p:spPr>
        <p:txBody>
          <a:bodyPr wrap="square" rtlCol="0">
            <a:spAutoFit/>
          </a:bodyPr>
          <a:lstStyle/>
          <a:p>
            <a:r>
              <a:rPr lang="en-US" altLang="ko-KR" sz="800" b="0" i="0" dirty="0">
                <a:solidFill>
                  <a:srgbClr val="000000"/>
                </a:solidFill>
                <a:effectLst/>
                <a:latin typeface="noto"/>
              </a:rPr>
              <a:t>Unit: :  $1,000</a:t>
            </a:r>
            <a:endParaRPr lang="ko-KR" altLang="en-US" sz="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韩国稀土供应链</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563291"/>
            <a:chOff x="682625" y="1422400"/>
            <a:chExt cx="8632825" cy="979060"/>
          </a:xfrm>
        </p:grpSpPr>
        <p:sp>
          <p:nvSpPr>
            <p:cNvPr id="14" name="TextBox 7"/>
            <p:cNvSpPr txBox="1">
              <a:spLocks noChangeArrowheads="1"/>
            </p:cNvSpPr>
            <p:nvPr/>
          </p:nvSpPr>
          <p:spPr bwMode="auto">
            <a:xfrm>
              <a:off x="1777999" y="2000249"/>
              <a:ext cx="6697662" cy="401211"/>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3" name="TextBox 2"/>
          <p:cNvSpPr txBox="1"/>
          <p:nvPr/>
        </p:nvSpPr>
        <p:spPr>
          <a:xfrm>
            <a:off x="838200" y="1805298"/>
            <a:ext cx="10515600" cy="2550635"/>
          </a:xfrm>
          <a:prstGeom prst="rect">
            <a:avLst/>
          </a:prstGeom>
          <a:noFill/>
        </p:spPr>
        <p:txBody>
          <a:bodyPr wrap="square" rtlCol="0" anchor="ctr">
            <a:spAutoFit/>
          </a:bodyPr>
          <a:lstStyle/>
          <a:p>
            <a:pPr>
              <a:lnSpc>
                <a:spcPct val="200000"/>
              </a:lnSpc>
            </a:pPr>
            <a:r>
              <a:rPr lang="zh-CN" altLang="en-US" b="1" dirty="0">
                <a:solidFill>
                  <a:srgbClr val="0070C0"/>
                </a:solidFill>
                <a:effectLst>
                  <a:outerShdw blurRad="38100" dist="38100" dir="2700000" algn="tl">
                    <a:srgbClr val="000000">
                      <a:alpha val="43137"/>
                    </a:srgbClr>
                  </a:outerShdw>
                </a:effectLst>
              </a:rPr>
              <a:t>钕铁硼磁铁</a:t>
            </a:r>
            <a:endParaRPr lang="en-US" altLang="ko-KR" dirty="0">
              <a:solidFill>
                <a:srgbClr val="0070C0"/>
              </a:solidFill>
            </a:endParaRPr>
          </a:p>
          <a:p>
            <a:pPr>
              <a:lnSpc>
                <a:spcPct val="150000"/>
              </a:lnSpc>
            </a:pPr>
            <a:r>
              <a:rPr lang="en-US" altLang="zh-CN" sz="1400" b="0" i="0" dirty="0">
                <a:solidFill>
                  <a:srgbClr val="000000"/>
                </a:solidFill>
                <a:effectLst/>
                <a:latin typeface="noto"/>
              </a:rPr>
              <a:t>1</a:t>
            </a:r>
            <a:r>
              <a:rPr lang="zh-CN" altLang="en-US" sz="1400" b="0" i="0" dirty="0">
                <a:solidFill>
                  <a:srgbClr val="000000"/>
                </a:solidFill>
                <a:effectLst/>
                <a:latin typeface="noto"/>
              </a:rPr>
              <a:t>、磁铁是通过还原、合金制造、烧结、磁场成型等工艺制造的  </a:t>
            </a:r>
            <a:r>
              <a:rPr lang="en-US" altLang="zh-CN" sz="1400" b="0" i="0" dirty="0">
                <a:solidFill>
                  <a:srgbClr val="000000"/>
                </a:solidFill>
                <a:effectLst/>
                <a:latin typeface="noto"/>
              </a:rPr>
              <a:t>- </a:t>
            </a:r>
            <a:r>
              <a:rPr lang="zh-CN" altLang="en-US" sz="1400" b="0" i="0" dirty="0">
                <a:solidFill>
                  <a:srgbClr val="000000"/>
                </a:solidFill>
                <a:effectLst/>
                <a:latin typeface="noto"/>
              </a:rPr>
              <a:t>磁铁是电机材料，电动汽车、冰箱、空调、风力发电机等终端消费</a:t>
            </a:r>
            <a:endParaRPr lang="en-US" altLang="zh-CN" sz="1400" b="0" i="0" dirty="0">
              <a:solidFill>
                <a:srgbClr val="000000"/>
              </a:solidFill>
              <a:effectLst/>
              <a:latin typeface="noto"/>
            </a:endParaRPr>
          </a:p>
          <a:p>
            <a:pPr>
              <a:lnSpc>
                <a:spcPct val="150000"/>
              </a:lnSpc>
            </a:pPr>
            <a:r>
              <a:rPr lang="en-US" altLang="zh-CN" sz="1400" b="0" i="0" dirty="0">
                <a:solidFill>
                  <a:srgbClr val="000000"/>
                </a:solidFill>
                <a:effectLst/>
                <a:latin typeface="noto"/>
              </a:rPr>
              <a:t>2</a:t>
            </a:r>
            <a:r>
              <a:rPr lang="zh-CN" altLang="en-US" sz="1400" b="0" i="0" dirty="0">
                <a:solidFill>
                  <a:srgbClr val="000000"/>
                </a:solidFill>
                <a:effectLst/>
                <a:latin typeface="noto"/>
              </a:rPr>
              <a:t>、现有产品大部分以成品形式进口，只有部分后处理工序（表面处理、切割等）在韩国完成</a:t>
            </a:r>
            <a:endParaRPr lang="en-US" altLang="zh-CN" sz="1400" b="0" i="0" dirty="0">
              <a:solidFill>
                <a:srgbClr val="000000"/>
              </a:solidFill>
              <a:effectLst/>
              <a:latin typeface="noto"/>
            </a:endParaRPr>
          </a:p>
          <a:p>
            <a:pPr>
              <a:lnSpc>
                <a:spcPct val="150000"/>
              </a:lnSpc>
            </a:pPr>
            <a:r>
              <a:rPr lang="en-US" altLang="zh-CN" sz="1400" b="0" i="0" dirty="0">
                <a:solidFill>
                  <a:srgbClr val="000000"/>
                </a:solidFill>
                <a:effectLst/>
                <a:latin typeface="noto"/>
              </a:rPr>
              <a:t>3</a:t>
            </a:r>
            <a:r>
              <a:rPr lang="zh-CN" altLang="en-US" sz="1400" dirty="0">
                <a:solidFill>
                  <a:srgbClr val="000000"/>
                </a:solidFill>
                <a:latin typeface="noto"/>
              </a:rPr>
              <a:t>、</a:t>
            </a:r>
            <a:r>
              <a:rPr lang="zh-CN" altLang="en-US" sz="1400" b="0" i="0" dirty="0">
                <a:solidFill>
                  <a:srgbClr val="000000"/>
                </a:solidFill>
                <a:effectLst/>
                <a:latin typeface="noto"/>
              </a:rPr>
              <a:t>预计由于电动汽车和风能产量的增加，高性能磁体的接受度将显着增加   </a:t>
            </a:r>
            <a:r>
              <a:rPr lang="en-US" altLang="zh-CN" sz="1400" b="0" i="0" dirty="0">
                <a:solidFill>
                  <a:srgbClr val="000000"/>
                </a:solidFill>
                <a:effectLst/>
                <a:latin typeface="noto"/>
              </a:rPr>
              <a:t>- </a:t>
            </a:r>
            <a:r>
              <a:rPr lang="zh-CN" altLang="en-US" sz="1400" b="0" i="0" dirty="0">
                <a:solidFill>
                  <a:srgbClr val="000000"/>
                </a:solidFill>
                <a:effectLst/>
                <a:latin typeface="noto"/>
              </a:rPr>
              <a:t>过度依赖中国可能导致供应链风险。建立国内磁铁供应链已成为挑战</a:t>
            </a:r>
            <a:endParaRPr lang="en-US" altLang="zh-CN" sz="1400" b="0" i="0" dirty="0">
              <a:solidFill>
                <a:srgbClr val="000000"/>
              </a:solidFill>
              <a:effectLst/>
              <a:latin typeface="noto"/>
            </a:endParaRPr>
          </a:p>
          <a:p>
            <a:pPr>
              <a:lnSpc>
                <a:spcPct val="150000"/>
              </a:lnSpc>
            </a:pPr>
            <a:r>
              <a:rPr lang="en-US" altLang="zh-CN" sz="1400" b="0" i="0" dirty="0">
                <a:solidFill>
                  <a:srgbClr val="000000"/>
                </a:solidFill>
                <a:effectLst/>
                <a:latin typeface="noto"/>
              </a:rPr>
              <a:t>4</a:t>
            </a:r>
            <a:r>
              <a:rPr lang="zh-CN" altLang="en-US" sz="1400" dirty="0">
                <a:solidFill>
                  <a:srgbClr val="000000"/>
                </a:solidFill>
                <a:latin typeface="noto"/>
              </a:rPr>
              <a:t>、</a:t>
            </a:r>
            <a:r>
              <a:rPr lang="en-US" altLang="zh-CN" sz="1400" b="0" i="0" dirty="0">
                <a:solidFill>
                  <a:srgbClr val="000000"/>
                </a:solidFill>
                <a:effectLst/>
                <a:latin typeface="noto"/>
              </a:rPr>
              <a:t>2021</a:t>
            </a:r>
            <a:r>
              <a:rPr lang="zh-CN" altLang="en-US" sz="1400" b="0" i="0" dirty="0">
                <a:solidFill>
                  <a:srgbClr val="000000"/>
                </a:solidFill>
                <a:effectLst/>
                <a:latin typeface="noto"/>
              </a:rPr>
              <a:t>年有供应建设案例，澳大利亚企业开采稀土，以氧化物形式供应给韩国，在国内还原，生产成合金，并加工成磁铁，供给终端需求企业</a:t>
            </a:r>
            <a:endParaRPr lang="en-US" altLang="ko-KR" sz="1400" dirty="0"/>
          </a:p>
        </p:txBody>
      </p:sp>
      <p:graphicFrame>
        <p:nvGraphicFramePr>
          <p:cNvPr id="6" name="다이어그램 5"/>
          <p:cNvGraphicFramePr/>
          <p:nvPr/>
        </p:nvGraphicFramePr>
        <p:xfrm>
          <a:off x="1099312" y="5035112"/>
          <a:ext cx="9891776" cy="107351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TextBox 6"/>
          <p:cNvSpPr txBox="1"/>
          <p:nvPr/>
        </p:nvSpPr>
        <p:spPr>
          <a:xfrm>
            <a:off x="1099312" y="5394960"/>
            <a:ext cx="2366264" cy="600164"/>
          </a:xfrm>
          <a:prstGeom prst="rect">
            <a:avLst/>
          </a:prstGeom>
          <a:noFill/>
        </p:spPr>
        <p:txBody>
          <a:bodyPr wrap="square" rtlCol="0">
            <a:spAutoFit/>
          </a:bodyPr>
          <a:lstStyle/>
          <a:p>
            <a:r>
              <a:rPr lang="zh-CN" altLang="en-US" sz="1100" dirty="0">
                <a:solidFill>
                  <a:srgbClr val="000000"/>
                </a:solidFill>
                <a:latin typeface="noto"/>
              </a:rPr>
              <a:t>钕</a:t>
            </a:r>
            <a:r>
              <a:rPr lang="en-US" altLang="zh-CN" sz="1100" dirty="0">
                <a:solidFill>
                  <a:srgbClr val="000000"/>
                </a:solidFill>
                <a:latin typeface="noto"/>
              </a:rPr>
              <a:t>(Nd)</a:t>
            </a:r>
            <a:endParaRPr lang="en-US" altLang="zh-CN" sz="1100" dirty="0">
              <a:solidFill>
                <a:srgbClr val="000000"/>
              </a:solidFill>
              <a:latin typeface="noto"/>
            </a:endParaRPr>
          </a:p>
          <a:p>
            <a:r>
              <a:rPr lang="zh-CN" altLang="en-US" sz="1100" dirty="0">
                <a:solidFill>
                  <a:srgbClr val="000000"/>
                </a:solidFill>
                <a:latin typeface="noto"/>
              </a:rPr>
              <a:t>镝</a:t>
            </a:r>
            <a:r>
              <a:rPr lang="en-US" altLang="zh-CN" sz="1100" dirty="0">
                <a:solidFill>
                  <a:srgbClr val="000000"/>
                </a:solidFill>
                <a:latin typeface="noto"/>
              </a:rPr>
              <a:t>(Dy)</a:t>
            </a:r>
            <a:endParaRPr lang="en-US" altLang="zh-CN" sz="1100" dirty="0">
              <a:solidFill>
                <a:srgbClr val="000000"/>
              </a:solidFill>
              <a:latin typeface="noto"/>
            </a:endParaRPr>
          </a:p>
          <a:p>
            <a:r>
              <a:rPr lang="zh-CN" altLang="en-US" sz="1100" dirty="0">
                <a:solidFill>
                  <a:srgbClr val="000000"/>
                </a:solidFill>
                <a:latin typeface="noto"/>
              </a:rPr>
              <a:t>铽</a:t>
            </a:r>
            <a:r>
              <a:rPr lang="en-US" altLang="zh-CN" sz="1100" dirty="0">
                <a:solidFill>
                  <a:srgbClr val="000000"/>
                </a:solidFill>
                <a:latin typeface="noto"/>
              </a:rPr>
              <a:t>(Tb)</a:t>
            </a:r>
            <a:endParaRPr lang="ko-KR" altLang="en-US" sz="1100" dirty="0"/>
          </a:p>
        </p:txBody>
      </p:sp>
      <p:sp>
        <p:nvSpPr>
          <p:cNvPr id="9" name="TextBox 8"/>
          <p:cNvSpPr txBox="1"/>
          <p:nvPr/>
        </p:nvSpPr>
        <p:spPr>
          <a:xfrm>
            <a:off x="3617976" y="5366684"/>
            <a:ext cx="2366264" cy="261610"/>
          </a:xfrm>
          <a:prstGeom prst="rect">
            <a:avLst/>
          </a:prstGeom>
          <a:noFill/>
        </p:spPr>
        <p:txBody>
          <a:bodyPr wrap="square" rtlCol="0">
            <a:spAutoFit/>
          </a:bodyPr>
          <a:lstStyle/>
          <a:p>
            <a:r>
              <a:rPr lang="zh-CN" altLang="en-US" sz="1100" b="0" i="0" dirty="0">
                <a:solidFill>
                  <a:srgbClr val="000000"/>
                </a:solidFill>
                <a:effectLst/>
                <a:latin typeface="noto"/>
              </a:rPr>
              <a:t>原料混合</a:t>
            </a:r>
            <a:r>
              <a:rPr lang="en-US" altLang="zh-CN" sz="1100" b="0" i="0" dirty="0">
                <a:solidFill>
                  <a:srgbClr val="000000"/>
                </a:solidFill>
                <a:effectLst/>
                <a:latin typeface="noto"/>
              </a:rPr>
              <a:t>/</a:t>
            </a:r>
            <a:r>
              <a:rPr lang="zh-CN" altLang="en-US" sz="1100" b="0" i="0" dirty="0">
                <a:solidFill>
                  <a:srgbClr val="000000"/>
                </a:solidFill>
                <a:effectLst/>
                <a:latin typeface="noto"/>
              </a:rPr>
              <a:t>熔化</a:t>
            </a:r>
            <a:endParaRPr lang="en-US" altLang="ko-KR" sz="1100" dirty="0"/>
          </a:p>
        </p:txBody>
      </p:sp>
      <p:sp>
        <p:nvSpPr>
          <p:cNvPr id="11" name="TextBox 10"/>
          <p:cNvSpPr txBox="1"/>
          <p:nvPr/>
        </p:nvSpPr>
        <p:spPr>
          <a:xfrm>
            <a:off x="6136640" y="5365650"/>
            <a:ext cx="2366264" cy="261610"/>
          </a:xfrm>
          <a:prstGeom prst="rect">
            <a:avLst/>
          </a:prstGeom>
          <a:noFill/>
        </p:spPr>
        <p:txBody>
          <a:bodyPr wrap="square" rtlCol="0">
            <a:spAutoFit/>
          </a:bodyPr>
          <a:lstStyle/>
          <a:p>
            <a:r>
              <a:rPr lang="zh-CN" altLang="en-US" sz="1100" b="0" i="0" dirty="0">
                <a:solidFill>
                  <a:srgbClr val="000000"/>
                </a:solidFill>
                <a:effectLst/>
                <a:latin typeface="noto"/>
              </a:rPr>
              <a:t>研磨→磁场成型→烧结→热处理</a:t>
            </a:r>
            <a:endParaRPr lang="en-US" altLang="ko-KR" sz="1100" dirty="0"/>
          </a:p>
        </p:txBody>
      </p:sp>
      <p:sp>
        <p:nvSpPr>
          <p:cNvPr id="12" name="TextBox 11"/>
          <p:cNvSpPr txBox="1"/>
          <p:nvPr/>
        </p:nvSpPr>
        <p:spPr>
          <a:xfrm>
            <a:off x="8655304" y="5365649"/>
            <a:ext cx="2366264" cy="415498"/>
          </a:xfrm>
          <a:prstGeom prst="rect">
            <a:avLst/>
          </a:prstGeom>
          <a:noFill/>
        </p:spPr>
        <p:txBody>
          <a:bodyPr wrap="square" rtlCol="0">
            <a:spAutoFit/>
          </a:bodyPr>
          <a:lstStyle/>
          <a:p>
            <a:r>
              <a:rPr lang="zh-CN" altLang="en-US" sz="1100" b="0" i="0" dirty="0">
                <a:solidFill>
                  <a:srgbClr val="000000"/>
                </a:solidFill>
                <a:effectLst/>
                <a:latin typeface="noto"/>
              </a:rPr>
              <a:t>驱动电机等</a:t>
            </a:r>
            <a:endParaRPr lang="en-US" altLang="ko-KR" sz="1100" dirty="0"/>
          </a:p>
          <a:p>
            <a:endParaRPr lang="en-US" altLang="ko-KR" sz="1000" dirty="0"/>
          </a:p>
        </p:txBody>
      </p:sp>
      <p:cxnSp>
        <p:nvCxnSpPr>
          <p:cNvPr id="18" name="직선 연결선 17"/>
          <p:cNvCxnSpPr/>
          <p:nvPr/>
        </p:nvCxnSpPr>
        <p:spPr>
          <a:xfrm>
            <a:off x="3550920" y="4773167"/>
            <a:ext cx="0" cy="1078992"/>
          </a:xfrm>
          <a:prstGeom prst="line">
            <a:avLst/>
          </a:prstGeom>
          <a:ln w="47625">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19" name="화살표: 왼쪽 18"/>
          <p:cNvSpPr/>
          <p:nvPr/>
        </p:nvSpPr>
        <p:spPr>
          <a:xfrm>
            <a:off x="2560320" y="5669536"/>
            <a:ext cx="905256" cy="19202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화살표: 왼쪽 19"/>
          <p:cNvSpPr/>
          <p:nvPr/>
        </p:nvSpPr>
        <p:spPr>
          <a:xfrm rot="10800000">
            <a:off x="3627119" y="5669535"/>
            <a:ext cx="905256" cy="19202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2865438" y="5950424"/>
            <a:ext cx="2859730" cy="246221"/>
          </a:xfrm>
          <a:prstGeom prst="rect">
            <a:avLst/>
          </a:prstGeom>
          <a:noFill/>
        </p:spPr>
        <p:txBody>
          <a:bodyPr wrap="square" rtlCol="0">
            <a:spAutoFit/>
          </a:bodyPr>
          <a:lstStyle/>
          <a:p>
            <a:r>
              <a:rPr lang="zh-CN" altLang="en-US" sz="1000" b="0" i="0" dirty="0">
                <a:solidFill>
                  <a:srgbClr val="FF0000"/>
                </a:solidFill>
                <a:effectLst/>
                <a:latin typeface="noto"/>
              </a:rPr>
              <a:t>全部依赖进口   国产替代准备中</a:t>
            </a:r>
            <a:endParaRPr lang="en-US" altLang="ko-KR" sz="10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kumimoji="0" lang="en-US" altLang="ko-K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3.</a:t>
            </a: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韩国稀土供应链</a:t>
            </a:r>
            <a:endParaRPr lang="ko-KR" altLang="en-US" sz="3200" b="1" dirty="0">
              <a:effectLst>
                <a:outerShdw blurRad="38100" dist="38100" dir="2700000" algn="tl">
                  <a:srgbClr val="000000">
                    <a:alpha val="43137"/>
                  </a:srgbClr>
                </a:outerShdw>
              </a:effectLst>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a:p>
              <a:pPr eaLnBrk="1" latinLnBrk="1" hangingPunct="1">
                <a:defRPr/>
              </a:pPr>
              <a:endParaRPr kumimoji="0" lang="ko-KR" altLang="en-US" sz="105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11" name="직사각형 10"/>
          <p:cNvSpPr/>
          <p:nvPr/>
        </p:nvSpPr>
        <p:spPr>
          <a:xfrm>
            <a:off x="813659" y="4196075"/>
            <a:ext cx="11022965" cy="119126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i="0" dirty="0">
                <a:solidFill>
                  <a:srgbClr val="000000"/>
                </a:solidFill>
                <a:effectLst/>
                <a:latin typeface="noto"/>
              </a:rPr>
              <a:t>环保汽车中长期增长趋势预测</a:t>
            </a:r>
            <a:endParaRPr lang="en-US" altLang="zh-CN" sz="1600" b="1" i="0" dirty="0">
              <a:solidFill>
                <a:srgbClr val="000000"/>
              </a:solidFill>
              <a:effectLst/>
              <a:latin typeface="noto"/>
            </a:endParaRPr>
          </a:p>
          <a:p>
            <a:pPr marL="285750" indent="-285750">
              <a:lnSpc>
                <a:spcPct val="150000"/>
              </a:lnSpc>
              <a:buFont typeface="Wingdings" panose="05000000000000000000" pitchFamily="2" charset="2"/>
              <a:buChar char="à"/>
            </a:pPr>
            <a:r>
              <a:rPr lang="en-US" altLang="zh-CN" sz="1400" b="0" i="0" dirty="0">
                <a:solidFill>
                  <a:srgbClr val="000000"/>
                </a:solidFill>
                <a:effectLst/>
                <a:latin typeface="noto"/>
              </a:rPr>
              <a:t>2020</a:t>
            </a:r>
            <a:r>
              <a:rPr lang="zh-CN" altLang="en-US" sz="1400" b="0" i="0" dirty="0">
                <a:solidFill>
                  <a:srgbClr val="000000"/>
                </a:solidFill>
                <a:effectLst/>
                <a:latin typeface="noto"/>
              </a:rPr>
              <a:t>年以来，受各国零排放政策推动，环保车销量快速增长。</a:t>
            </a:r>
            <a:endParaRPr lang="en-US" altLang="zh-CN" sz="1400" b="0" i="0" dirty="0">
              <a:solidFill>
                <a:srgbClr val="000000"/>
              </a:solidFill>
              <a:effectLst/>
              <a:latin typeface="noto"/>
            </a:endParaRPr>
          </a:p>
          <a:p>
            <a:pPr marL="285750" indent="-285750">
              <a:lnSpc>
                <a:spcPct val="150000"/>
              </a:lnSpc>
              <a:buFont typeface="Wingdings" panose="05000000000000000000" pitchFamily="2" charset="2"/>
              <a:buChar char="à"/>
            </a:pPr>
            <a:r>
              <a:rPr lang="zh-CN" altLang="en-US" sz="1300" dirty="0">
                <a:solidFill>
                  <a:schemeClr val="tx1"/>
                </a:solidFill>
                <a:sym typeface="Wingdings" panose="05000000000000000000" pitchFamily="2" charset="2"/>
              </a:rPr>
              <a:t>到</a:t>
            </a:r>
            <a:r>
              <a:rPr lang="en-US" altLang="zh-CN" sz="1300" dirty="0">
                <a:solidFill>
                  <a:schemeClr val="tx1"/>
                </a:solidFill>
                <a:sym typeface="Wingdings" panose="05000000000000000000" pitchFamily="2" charset="2"/>
              </a:rPr>
              <a:t>2025</a:t>
            </a:r>
            <a:r>
              <a:rPr lang="zh-CN" altLang="en-US" sz="1300" dirty="0">
                <a:solidFill>
                  <a:schemeClr val="tx1"/>
                </a:solidFill>
                <a:sym typeface="Wingdings" panose="05000000000000000000" pitchFamily="2" charset="2"/>
              </a:rPr>
              <a:t>年，全球环保汽车产量预计约为</a:t>
            </a:r>
            <a:r>
              <a:rPr lang="en-US" altLang="zh-CN" sz="1300" dirty="0">
                <a:solidFill>
                  <a:schemeClr val="tx1"/>
                </a:solidFill>
                <a:sym typeface="Wingdings" panose="05000000000000000000" pitchFamily="2" charset="2"/>
              </a:rPr>
              <a:t>4,270</a:t>
            </a:r>
            <a:r>
              <a:rPr lang="zh-CN" altLang="en-US" sz="1300" dirty="0">
                <a:solidFill>
                  <a:schemeClr val="tx1"/>
                </a:solidFill>
                <a:sym typeface="Wingdings" panose="05000000000000000000" pitchFamily="2" charset="2"/>
              </a:rPr>
              <a:t>万辆。</a:t>
            </a:r>
            <a:endParaRPr lang="en-US" altLang="zh-CN" sz="1300" dirty="0">
              <a:solidFill>
                <a:schemeClr val="tx1"/>
              </a:solidFill>
              <a:sym typeface="Wingdings" panose="05000000000000000000" pitchFamily="2" charset="2"/>
            </a:endParaRPr>
          </a:p>
          <a:p>
            <a:pPr marL="285750" indent="-285750">
              <a:lnSpc>
                <a:spcPct val="150000"/>
              </a:lnSpc>
              <a:buFont typeface="Wingdings" panose="05000000000000000000" pitchFamily="2" charset="2"/>
              <a:buChar char="à"/>
            </a:pPr>
            <a:r>
              <a:rPr lang="zh-CN" altLang="en-US" sz="1300" dirty="0">
                <a:solidFill>
                  <a:schemeClr val="tx1"/>
                </a:solidFill>
              </a:rPr>
              <a:t>环保车稀土磁体要求（</a:t>
            </a:r>
            <a:r>
              <a:rPr lang="en-US" altLang="zh-CN" sz="1300" dirty="0">
                <a:solidFill>
                  <a:schemeClr val="tx1"/>
                </a:solidFill>
              </a:rPr>
              <a:t>2026</a:t>
            </a:r>
            <a:r>
              <a:rPr lang="zh-CN" altLang="en-US" sz="1300" dirty="0">
                <a:solidFill>
                  <a:schemeClr val="tx1"/>
                </a:solidFill>
              </a:rPr>
              <a:t>）：</a:t>
            </a:r>
            <a:r>
              <a:rPr lang="en-US" altLang="zh-CN" sz="1300" dirty="0">
                <a:solidFill>
                  <a:schemeClr val="tx1"/>
                </a:solidFill>
              </a:rPr>
              <a:t>1.5</a:t>
            </a:r>
            <a:r>
              <a:rPr lang="zh-CN" altLang="en-US" sz="1300" dirty="0">
                <a:solidFill>
                  <a:schemeClr val="tx1"/>
                </a:solidFill>
              </a:rPr>
              <a:t>公斤</a:t>
            </a:r>
            <a:r>
              <a:rPr lang="en-US" altLang="ko-KR" sz="1300" dirty="0">
                <a:solidFill>
                  <a:schemeClr val="tx1"/>
                </a:solidFill>
              </a:rPr>
              <a:t>/</a:t>
            </a:r>
            <a:r>
              <a:rPr lang="zh-CN" altLang="en-US" sz="1300" dirty="0">
                <a:solidFill>
                  <a:schemeClr val="tx1"/>
                </a:solidFill>
              </a:rPr>
              <a:t>大号</a:t>
            </a:r>
            <a:r>
              <a:rPr lang="en-US" altLang="ko-KR" sz="1300" dirty="0">
                <a:solidFill>
                  <a:schemeClr val="tx1"/>
                </a:solidFill>
              </a:rPr>
              <a:t> * 4,270</a:t>
            </a:r>
            <a:r>
              <a:rPr lang="zh-CN" altLang="en-US" sz="1300" dirty="0">
                <a:solidFill>
                  <a:schemeClr val="tx1"/>
                </a:solidFill>
              </a:rPr>
              <a:t>万辆</a:t>
            </a:r>
            <a:r>
              <a:rPr lang="en-US" altLang="ko-KR" sz="1300" dirty="0">
                <a:solidFill>
                  <a:schemeClr val="tx1"/>
                </a:solidFill>
              </a:rPr>
              <a:t>=64,000</a:t>
            </a:r>
            <a:r>
              <a:rPr lang="zh-CN" altLang="en-US" sz="1300" dirty="0">
                <a:solidFill>
                  <a:schemeClr val="tx1"/>
                </a:solidFill>
              </a:rPr>
              <a:t>吨</a:t>
            </a:r>
            <a:r>
              <a:rPr lang="en-US" altLang="ko-KR" sz="1300" dirty="0">
                <a:solidFill>
                  <a:schemeClr val="tx1"/>
                </a:solidFill>
              </a:rPr>
              <a:t>/</a:t>
            </a:r>
            <a:r>
              <a:rPr lang="zh-CN" altLang="en-US" sz="1300" dirty="0">
                <a:solidFill>
                  <a:schemeClr val="tx1"/>
                </a:solidFill>
              </a:rPr>
              <a:t>年</a:t>
            </a:r>
            <a:endParaRPr lang="en-US" altLang="ko-KR" sz="1300" dirty="0">
              <a:solidFill>
                <a:schemeClr val="tx1"/>
              </a:solidFill>
            </a:endParaRPr>
          </a:p>
        </p:txBody>
      </p:sp>
      <p:sp>
        <p:nvSpPr>
          <p:cNvPr id="12" name="직사각형 11"/>
          <p:cNvSpPr/>
          <p:nvPr/>
        </p:nvSpPr>
        <p:spPr>
          <a:xfrm>
            <a:off x="813659" y="5559442"/>
            <a:ext cx="11265818" cy="64543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i="0" dirty="0">
                <a:solidFill>
                  <a:srgbClr val="000000"/>
                </a:solidFill>
                <a:effectLst/>
                <a:latin typeface="noto"/>
              </a:rPr>
              <a:t>各国实施零排放政策对稀土材料的需求扩大（预计供应不稳定）</a:t>
            </a:r>
            <a:endParaRPr lang="en-US" altLang="zh-CN" sz="1600" b="1" i="0" dirty="0">
              <a:solidFill>
                <a:srgbClr val="000000"/>
              </a:solidFill>
              <a:effectLst/>
              <a:latin typeface="noto"/>
            </a:endParaRPr>
          </a:p>
          <a:p>
            <a:pPr>
              <a:lnSpc>
                <a:spcPct val="150000"/>
              </a:lnSpc>
            </a:pPr>
            <a:r>
              <a:rPr lang="zh-CN" altLang="en-US" sz="1400" b="0" i="0" dirty="0">
                <a:solidFill>
                  <a:srgbClr val="000000"/>
                </a:solidFill>
                <a:effectLst/>
                <a:latin typeface="noto"/>
              </a:rPr>
              <a:t>反映到</a:t>
            </a:r>
            <a:r>
              <a:rPr lang="en-US" altLang="zh-CN" sz="1400" b="0" i="0" dirty="0">
                <a:solidFill>
                  <a:srgbClr val="000000"/>
                </a:solidFill>
                <a:effectLst/>
                <a:latin typeface="noto"/>
              </a:rPr>
              <a:t>2025</a:t>
            </a:r>
            <a:r>
              <a:rPr lang="zh-CN" altLang="en-US" sz="1400" b="0" i="0" dirty="0">
                <a:solidFill>
                  <a:srgbClr val="000000"/>
                </a:solidFill>
                <a:effectLst/>
                <a:latin typeface="noto"/>
              </a:rPr>
              <a:t>年全球汽车市场，稀土磁体需求：预计将从</a:t>
            </a:r>
            <a:r>
              <a:rPr lang="en-US" altLang="zh-CN" sz="1400" b="0" i="0" dirty="0">
                <a:solidFill>
                  <a:srgbClr val="000000"/>
                </a:solidFill>
                <a:effectLst/>
                <a:latin typeface="noto"/>
              </a:rPr>
              <a:t>12</a:t>
            </a:r>
            <a:r>
              <a:rPr lang="zh-CN" altLang="en-US" sz="1400" b="0" i="0" dirty="0">
                <a:solidFill>
                  <a:srgbClr val="000000"/>
                </a:solidFill>
                <a:effectLst/>
                <a:latin typeface="noto"/>
              </a:rPr>
              <a:t>万吨增加到</a:t>
            </a:r>
            <a:r>
              <a:rPr lang="en-US" altLang="zh-CN" sz="1400" b="0" i="0" dirty="0">
                <a:solidFill>
                  <a:srgbClr val="000000"/>
                </a:solidFill>
                <a:effectLst/>
                <a:latin typeface="noto"/>
              </a:rPr>
              <a:t>26.4</a:t>
            </a:r>
            <a:r>
              <a:rPr lang="zh-CN" altLang="en-US" sz="1400" b="0" i="0" dirty="0">
                <a:solidFill>
                  <a:srgbClr val="000000"/>
                </a:solidFill>
                <a:effectLst/>
                <a:latin typeface="noto"/>
              </a:rPr>
              <a:t>万吨。</a:t>
            </a:r>
            <a:endParaRPr lang="en-US" altLang="ko-KR" sz="1300" dirty="0">
              <a:solidFill>
                <a:schemeClr val="tx1"/>
              </a:solidFill>
              <a:latin typeface="Malgun Gothic" panose="020B0503020000020004" pitchFamily="34" charset="-127"/>
              <a:ea typeface="Malgun Gothic" panose="020B0503020000020004" pitchFamily="34" charset="-127"/>
              <a:sym typeface="Wingdings" panose="05000000000000000000" pitchFamily="2" charset="2"/>
            </a:endParaRPr>
          </a:p>
        </p:txBody>
      </p:sp>
      <p:sp>
        <p:nvSpPr>
          <p:cNvPr id="3" name="사각형: 둥근 모서리 2"/>
          <p:cNvSpPr/>
          <p:nvPr/>
        </p:nvSpPr>
        <p:spPr>
          <a:xfrm>
            <a:off x="1124712" y="2048256"/>
            <a:ext cx="1344168" cy="369332"/>
          </a:xfrm>
          <a:prstGeom prst="roundRect">
            <a:avLst/>
          </a:prstGeom>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0" i="0" dirty="0">
                <a:solidFill>
                  <a:schemeClr val="bg1"/>
                </a:solidFill>
                <a:effectLst/>
                <a:latin typeface="noto"/>
              </a:rPr>
              <a:t>原料</a:t>
            </a:r>
            <a:br>
              <a:rPr lang="en-US" altLang="ko-KR" sz="1200" dirty="0">
                <a:solidFill>
                  <a:schemeClr val="bg1"/>
                </a:solidFill>
              </a:rPr>
            </a:br>
            <a:r>
              <a:rPr lang="en-US" altLang="ko-KR" sz="1200" b="0" i="0" dirty="0">
                <a:solidFill>
                  <a:schemeClr val="bg1"/>
                </a:solidFill>
                <a:effectLst/>
                <a:latin typeface="noto"/>
              </a:rPr>
              <a:t>(</a:t>
            </a:r>
            <a:r>
              <a:rPr lang="zh-CN" altLang="en-US" sz="1200" b="0" i="0" dirty="0">
                <a:solidFill>
                  <a:schemeClr val="bg1"/>
                </a:solidFill>
                <a:effectLst/>
                <a:latin typeface="noto"/>
              </a:rPr>
              <a:t>氧化物</a:t>
            </a:r>
            <a:r>
              <a:rPr lang="en-US" altLang="ko-KR" sz="1200" b="0" i="0" dirty="0">
                <a:solidFill>
                  <a:schemeClr val="bg1"/>
                </a:solidFill>
                <a:effectLst/>
                <a:latin typeface="noto"/>
              </a:rPr>
              <a:t>)</a:t>
            </a:r>
            <a:endParaRPr lang="ko-KR" altLang="en-US" sz="1200" b="1" dirty="0">
              <a:solidFill>
                <a:schemeClr val="bg1"/>
              </a:solidFill>
            </a:endParaRPr>
          </a:p>
        </p:txBody>
      </p:sp>
      <p:sp>
        <p:nvSpPr>
          <p:cNvPr id="4" name="사각형: 둥근 모서리 3"/>
          <p:cNvSpPr/>
          <p:nvPr/>
        </p:nvSpPr>
        <p:spPr>
          <a:xfrm>
            <a:off x="2932176" y="2048256"/>
            <a:ext cx="1344168" cy="369332"/>
          </a:xfrm>
          <a:prstGeom prst="roundRect">
            <a:avLst/>
          </a:prstGeom>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0" i="0" dirty="0">
                <a:solidFill>
                  <a:schemeClr val="bg1"/>
                </a:solidFill>
                <a:effectLst/>
                <a:latin typeface="noto"/>
              </a:rPr>
              <a:t>稀土金属合金生产</a:t>
            </a:r>
            <a:endParaRPr lang="en-US" altLang="ko-KR" sz="1200" b="1" dirty="0">
              <a:solidFill>
                <a:schemeClr val="bg1"/>
              </a:solidFill>
            </a:endParaRPr>
          </a:p>
        </p:txBody>
      </p:sp>
      <p:sp>
        <p:nvSpPr>
          <p:cNvPr id="6" name="사각형: 둥근 모서리 5"/>
          <p:cNvSpPr/>
          <p:nvPr/>
        </p:nvSpPr>
        <p:spPr>
          <a:xfrm>
            <a:off x="4739640" y="2048256"/>
            <a:ext cx="1458468" cy="369332"/>
          </a:xfrm>
          <a:prstGeom prst="roundRect">
            <a:avLst/>
          </a:prstGeom>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0" i="0" dirty="0">
                <a:solidFill>
                  <a:schemeClr val="bg1"/>
                </a:solidFill>
                <a:effectLst/>
                <a:latin typeface="noto"/>
              </a:rPr>
              <a:t>烧结和磁铁生产</a:t>
            </a:r>
            <a:endParaRPr lang="ko-KR" altLang="en-US" sz="1200" b="1" dirty="0">
              <a:solidFill>
                <a:schemeClr val="bg1"/>
              </a:solidFill>
            </a:endParaRPr>
          </a:p>
        </p:txBody>
      </p:sp>
      <p:sp>
        <p:nvSpPr>
          <p:cNvPr id="9" name="사각형: 둥근 모서리 8"/>
          <p:cNvSpPr/>
          <p:nvPr/>
        </p:nvSpPr>
        <p:spPr>
          <a:xfrm>
            <a:off x="6547104" y="2048256"/>
            <a:ext cx="1344168" cy="369332"/>
          </a:xfrm>
          <a:prstGeom prst="roundRect">
            <a:avLst/>
          </a:prstGeom>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发动机</a:t>
            </a:r>
            <a:endParaRPr lang="en-US" altLang="ko-KR" sz="1200" b="1" dirty="0">
              <a:solidFill>
                <a:schemeClr val="bg1"/>
              </a:solidFill>
            </a:endParaRPr>
          </a:p>
        </p:txBody>
      </p:sp>
      <p:sp>
        <p:nvSpPr>
          <p:cNvPr id="17" name="설명선: 오른쪽 화살표 16"/>
          <p:cNvSpPr/>
          <p:nvPr/>
        </p:nvSpPr>
        <p:spPr>
          <a:xfrm>
            <a:off x="1124711" y="2488692"/>
            <a:ext cx="1458469" cy="548640"/>
          </a:xfrm>
          <a:prstGeom prst="rightArrowCallout">
            <a:avLst>
              <a:gd name="adj1" fmla="val 23144"/>
              <a:gd name="adj2" fmla="val 44157"/>
              <a:gd name="adj3" fmla="val 60196"/>
              <a:gd name="adj4" fmla="val 69539"/>
            </a:avLst>
          </a:prstGeom>
          <a:noFill/>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설명선: 오른쪽 화살표 17"/>
          <p:cNvSpPr/>
          <p:nvPr/>
        </p:nvSpPr>
        <p:spPr>
          <a:xfrm>
            <a:off x="2932176" y="2488692"/>
            <a:ext cx="1458469" cy="548640"/>
          </a:xfrm>
          <a:prstGeom prst="rightArrowCallout">
            <a:avLst>
              <a:gd name="adj1" fmla="val 23144"/>
              <a:gd name="adj2" fmla="val 44157"/>
              <a:gd name="adj3" fmla="val 60196"/>
              <a:gd name="adj4" fmla="val 69539"/>
            </a:avLst>
          </a:prstGeom>
          <a:noFill/>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설명선: 오른쪽 화살표 18"/>
          <p:cNvSpPr/>
          <p:nvPr/>
        </p:nvSpPr>
        <p:spPr>
          <a:xfrm>
            <a:off x="4739639" y="2523926"/>
            <a:ext cx="1458469" cy="548640"/>
          </a:xfrm>
          <a:prstGeom prst="rightArrowCallout">
            <a:avLst>
              <a:gd name="adj1" fmla="val 23144"/>
              <a:gd name="adj2" fmla="val 44157"/>
              <a:gd name="adj3" fmla="val 60196"/>
              <a:gd name="adj4" fmla="val 69539"/>
            </a:avLst>
          </a:prstGeom>
          <a:noFill/>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1124711" y="2565904"/>
            <a:ext cx="1001269" cy="461665"/>
          </a:xfrm>
          <a:prstGeom prst="rect">
            <a:avLst/>
          </a:prstGeom>
          <a:noFill/>
        </p:spPr>
        <p:txBody>
          <a:bodyPr wrap="square" rtlCol="0">
            <a:spAutoFit/>
          </a:bodyPr>
          <a:lstStyle/>
          <a:p>
            <a:pPr algn="ctr"/>
            <a:r>
              <a:rPr lang="zh-CN" altLang="en-US" sz="1200" dirty="0"/>
              <a:t>澳大利亚</a:t>
            </a:r>
            <a:r>
              <a:rPr lang="ko-KR" altLang="en-US" sz="1200" dirty="0"/>
              <a:t> </a:t>
            </a:r>
            <a:r>
              <a:rPr lang="en-US" altLang="ko-KR" sz="1200" dirty="0"/>
              <a:t>ASM</a:t>
            </a:r>
            <a:endParaRPr lang="ko-KR" altLang="en-US" sz="1200" dirty="0"/>
          </a:p>
        </p:txBody>
      </p:sp>
      <p:sp>
        <p:nvSpPr>
          <p:cNvPr id="25" name="TextBox 24"/>
          <p:cNvSpPr txBox="1"/>
          <p:nvPr/>
        </p:nvSpPr>
        <p:spPr>
          <a:xfrm>
            <a:off x="2932174" y="2616420"/>
            <a:ext cx="1001269" cy="276999"/>
          </a:xfrm>
          <a:prstGeom prst="rect">
            <a:avLst/>
          </a:prstGeom>
          <a:noFill/>
        </p:spPr>
        <p:txBody>
          <a:bodyPr wrap="square" rtlCol="0">
            <a:spAutoFit/>
          </a:bodyPr>
          <a:lstStyle/>
          <a:p>
            <a:pPr algn="ctr"/>
            <a:r>
              <a:rPr lang="en-US" altLang="ko-KR" sz="1200"/>
              <a:t>KSM</a:t>
            </a:r>
            <a:endParaRPr lang="ko-KR" altLang="en-US" sz="1200"/>
          </a:p>
        </p:txBody>
      </p:sp>
      <p:sp>
        <p:nvSpPr>
          <p:cNvPr id="26" name="TextBox 25"/>
          <p:cNvSpPr txBox="1"/>
          <p:nvPr/>
        </p:nvSpPr>
        <p:spPr>
          <a:xfrm>
            <a:off x="4756403" y="2588988"/>
            <a:ext cx="1001269" cy="253916"/>
          </a:xfrm>
          <a:prstGeom prst="rect">
            <a:avLst/>
          </a:prstGeom>
          <a:noFill/>
        </p:spPr>
        <p:txBody>
          <a:bodyPr wrap="square" rtlCol="0">
            <a:spAutoFit/>
          </a:bodyPr>
          <a:lstStyle/>
          <a:p>
            <a:pPr algn="ctr"/>
            <a:r>
              <a:rPr lang="zh-CN" altLang="en-US" sz="1050" dirty="0"/>
              <a:t>星星工业集团</a:t>
            </a:r>
            <a:endParaRPr lang="ko-KR" altLang="en-US" sz="1050" dirty="0"/>
          </a:p>
        </p:txBody>
      </p:sp>
      <p:sp>
        <p:nvSpPr>
          <p:cNvPr id="27" name="TextBox 26"/>
          <p:cNvSpPr txBox="1"/>
          <p:nvPr/>
        </p:nvSpPr>
        <p:spPr>
          <a:xfrm>
            <a:off x="6691882" y="2583074"/>
            <a:ext cx="1001269" cy="430887"/>
          </a:xfrm>
          <a:prstGeom prst="rect">
            <a:avLst/>
          </a:prstGeom>
          <a:noFill/>
        </p:spPr>
        <p:txBody>
          <a:bodyPr wrap="square" rtlCol="0">
            <a:spAutoFit/>
          </a:bodyPr>
          <a:lstStyle/>
          <a:p>
            <a:pPr algn="ctr"/>
            <a:r>
              <a:rPr lang="zh-CN" altLang="en-US" sz="1100" dirty="0">
                <a:solidFill>
                  <a:srgbClr val="000000"/>
                </a:solidFill>
                <a:latin typeface="noto"/>
              </a:rPr>
              <a:t>电动车</a:t>
            </a:r>
            <a:endParaRPr lang="en-US" altLang="zh-CN" sz="1100" dirty="0">
              <a:solidFill>
                <a:srgbClr val="000000"/>
              </a:solidFill>
              <a:latin typeface="noto"/>
            </a:endParaRPr>
          </a:p>
          <a:p>
            <a:pPr algn="ctr"/>
            <a:r>
              <a:rPr lang="zh-CN" altLang="en-US" sz="1100" dirty="0">
                <a:solidFill>
                  <a:srgbClr val="000000"/>
                </a:solidFill>
                <a:latin typeface="noto"/>
              </a:rPr>
              <a:t>电子</a:t>
            </a:r>
            <a:endParaRPr lang="ko-KR" altLang="en-US" sz="1100" dirty="0"/>
          </a:p>
        </p:txBody>
      </p:sp>
      <p:sp>
        <p:nvSpPr>
          <p:cNvPr id="28" name="직사각형 27"/>
          <p:cNvSpPr/>
          <p:nvPr/>
        </p:nvSpPr>
        <p:spPr>
          <a:xfrm>
            <a:off x="6522720" y="2523926"/>
            <a:ext cx="1368550" cy="548640"/>
          </a:xfrm>
          <a:prstGeom prst="rect">
            <a:avLst/>
          </a:prstGeom>
          <a:noFill/>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p:cNvSpPr txBox="1"/>
          <p:nvPr/>
        </p:nvSpPr>
        <p:spPr>
          <a:xfrm>
            <a:off x="838200" y="3129732"/>
            <a:ext cx="10515600" cy="1027141"/>
          </a:xfrm>
          <a:prstGeom prst="rect">
            <a:avLst/>
          </a:prstGeom>
          <a:noFill/>
        </p:spPr>
        <p:txBody>
          <a:bodyPr wrap="square" rtlCol="0">
            <a:spAutoFit/>
          </a:bodyPr>
          <a:lstStyle/>
          <a:p>
            <a:pPr marL="171450" indent="-171450">
              <a:lnSpc>
                <a:spcPct val="150000"/>
              </a:lnSpc>
              <a:buFontTx/>
              <a:buChar char="-"/>
            </a:pPr>
            <a:r>
              <a:rPr lang="zh-CN" altLang="en-US" sz="1400" b="0" i="0" dirty="0">
                <a:solidFill>
                  <a:srgbClr val="000000"/>
                </a:solidFill>
                <a:effectLst/>
                <a:latin typeface="noto"/>
              </a:rPr>
              <a:t>稀土开采、精炼和氧化物供应由</a:t>
            </a:r>
            <a:r>
              <a:rPr lang="en-US" altLang="zh-CN" sz="1400" b="0" i="0" dirty="0">
                <a:solidFill>
                  <a:srgbClr val="000000"/>
                </a:solidFill>
                <a:effectLst/>
                <a:latin typeface="noto"/>
              </a:rPr>
              <a:t>ASM</a:t>
            </a:r>
            <a:r>
              <a:rPr lang="zh-CN" altLang="en-US" sz="1400" b="0" i="0" dirty="0">
                <a:solidFill>
                  <a:srgbClr val="000000"/>
                </a:solidFill>
                <a:effectLst/>
                <a:latin typeface="noto"/>
              </a:rPr>
              <a:t>公司负责，</a:t>
            </a:r>
            <a:r>
              <a:rPr lang="en-US" altLang="zh-CN" sz="1400" b="0" i="0" dirty="0">
                <a:solidFill>
                  <a:srgbClr val="000000"/>
                </a:solidFill>
                <a:effectLst/>
                <a:latin typeface="noto"/>
              </a:rPr>
              <a:t>KSM</a:t>
            </a:r>
            <a:r>
              <a:rPr lang="zh-CN" altLang="en-US" sz="1400" b="0" i="0" dirty="0">
                <a:solidFill>
                  <a:srgbClr val="000000"/>
                </a:solidFill>
                <a:effectLst/>
                <a:latin typeface="noto"/>
              </a:rPr>
              <a:t>公司（</a:t>
            </a:r>
            <a:r>
              <a:rPr lang="en-US" altLang="zh-CN" sz="1400" b="0" i="0" dirty="0">
                <a:solidFill>
                  <a:srgbClr val="000000"/>
                </a:solidFill>
                <a:effectLst/>
                <a:latin typeface="noto"/>
              </a:rPr>
              <a:t>ASM</a:t>
            </a:r>
            <a:r>
              <a:rPr lang="zh-CN" altLang="en-US" sz="1400" b="0" i="0" dirty="0">
                <a:solidFill>
                  <a:srgbClr val="000000"/>
                </a:solidFill>
                <a:effectLst/>
                <a:latin typeface="noto"/>
              </a:rPr>
              <a:t>的子公司）生产钕金属和合金，星星集团生产烧结和磁铁成品</a:t>
            </a:r>
            <a:endParaRPr lang="en-US" altLang="zh-CN" sz="1400" b="0" i="0" dirty="0">
              <a:solidFill>
                <a:srgbClr val="000000"/>
              </a:solidFill>
              <a:effectLst/>
              <a:latin typeface="noto"/>
            </a:endParaRPr>
          </a:p>
          <a:p>
            <a:pPr marL="171450" indent="-171450">
              <a:lnSpc>
                <a:spcPct val="150000"/>
              </a:lnSpc>
              <a:buFontTx/>
              <a:buChar char="-"/>
            </a:pPr>
            <a:r>
              <a:rPr lang="zh-CN" altLang="en-US" sz="1400" b="0" i="0" dirty="0">
                <a:solidFill>
                  <a:srgbClr val="000000"/>
                </a:solidFill>
                <a:effectLst/>
                <a:latin typeface="noto"/>
              </a:rPr>
              <a:t>星星工业集团是韩国唯一一家电动车用电机永磁体制造商。 国内磁铁成品工厂已准备就绪。 生产的磁铁将用于制造电动车和电子产品所需的电机</a:t>
            </a:r>
            <a:endParaRPr lang="ko-KR" altLang="en-US" sz="1400" dirty="0"/>
          </a:p>
        </p:txBody>
      </p:sp>
      <p:sp>
        <p:nvSpPr>
          <p:cNvPr id="30" name="TextBox 29"/>
          <p:cNvSpPr txBox="1"/>
          <p:nvPr/>
        </p:nvSpPr>
        <p:spPr>
          <a:xfrm>
            <a:off x="579755" y="1632585"/>
            <a:ext cx="7211695" cy="337185"/>
          </a:xfrm>
          <a:prstGeom prst="rect">
            <a:avLst/>
          </a:prstGeom>
          <a:noFill/>
        </p:spPr>
        <p:txBody>
          <a:bodyPr wrap="square" rtlCol="0">
            <a:spAutoFit/>
          </a:bodyPr>
          <a:lstStyle/>
          <a:p>
            <a:pPr algn="ctr"/>
            <a:r>
              <a:rPr lang="zh-CN" altLang="en-US" sz="1600" b="1" i="0" dirty="0">
                <a:solidFill>
                  <a:schemeClr val="accent1"/>
                </a:solidFill>
                <a:effectLst/>
                <a:latin typeface="noto"/>
              </a:rPr>
              <a:t>韩国钕磁铁建设案例</a:t>
            </a:r>
            <a:endParaRPr lang="en-US" altLang="ko-KR" sz="1600" b="1" dirty="0">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kumimoji="0" lang="en-US" altLang="ko-K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3.</a:t>
            </a: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韩国稀土供应链</a:t>
            </a:r>
            <a:endParaRPr lang="ko-KR" altLang="en-US" sz="3200" b="1" dirty="0">
              <a:effectLst>
                <a:outerShdw blurRad="38100" dist="38100" dir="2700000" algn="tl">
                  <a:srgbClr val="000000">
                    <a:alpha val="43137"/>
                  </a:srgbClr>
                </a:outerShdw>
              </a:effectLst>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563291"/>
            <a:chOff x="682625" y="1422400"/>
            <a:chExt cx="8632825" cy="979060"/>
          </a:xfrm>
        </p:grpSpPr>
        <p:sp>
          <p:nvSpPr>
            <p:cNvPr id="14" name="TextBox 7"/>
            <p:cNvSpPr txBox="1">
              <a:spLocks noChangeArrowheads="1"/>
            </p:cNvSpPr>
            <p:nvPr/>
          </p:nvSpPr>
          <p:spPr bwMode="auto">
            <a:xfrm>
              <a:off x="1777999" y="2000249"/>
              <a:ext cx="6697662" cy="401211"/>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3" name="TextBox 2"/>
          <p:cNvSpPr txBox="1"/>
          <p:nvPr/>
        </p:nvSpPr>
        <p:spPr>
          <a:xfrm>
            <a:off x="419765" y="1831461"/>
            <a:ext cx="11352469" cy="1877373"/>
          </a:xfrm>
          <a:prstGeom prst="rect">
            <a:avLst/>
          </a:prstGeom>
          <a:noFill/>
        </p:spPr>
        <p:txBody>
          <a:bodyPr wrap="square" rtlCol="0" anchor="ctr">
            <a:spAutoFit/>
          </a:bodyPr>
          <a:lstStyle/>
          <a:p>
            <a:pPr>
              <a:lnSpc>
                <a:spcPct val="200000"/>
              </a:lnSpc>
            </a:pPr>
            <a:r>
              <a:rPr lang="zh-CN" altLang="en-US" b="1" i="0" dirty="0">
                <a:solidFill>
                  <a:schemeClr val="accent1"/>
                </a:solidFill>
                <a:effectLst/>
                <a:latin typeface="noto"/>
              </a:rPr>
              <a:t>磨料</a:t>
            </a:r>
            <a:endParaRPr lang="en-US" altLang="zh-CN" b="1" i="0" dirty="0">
              <a:solidFill>
                <a:schemeClr val="accent1"/>
              </a:solidFill>
              <a:effectLst/>
              <a:latin typeface="noto"/>
            </a:endParaRPr>
          </a:p>
          <a:p>
            <a:pPr>
              <a:lnSpc>
                <a:spcPct val="200000"/>
              </a:lnSpc>
            </a:pPr>
            <a:r>
              <a:rPr lang="en-US" altLang="zh-CN" sz="1400" b="0" i="0" dirty="0">
                <a:solidFill>
                  <a:srgbClr val="000000"/>
                </a:solidFill>
                <a:effectLst/>
                <a:latin typeface="noto"/>
              </a:rPr>
              <a:t>1</a:t>
            </a:r>
            <a:r>
              <a:rPr lang="zh-CN" altLang="en-US" sz="1400" b="0" i="0" dirty="0">
                <a:solidFill>
                  <a:srgbClr val="000000"/>
                </a:solidFill>
                <a:effectLst/>
                <a:latin typeface="noto"/>
              </a:rPr>
              <a:t>、进口铈大部分用于制造半导体磨料，以分离提纯的铈化合物（前驱体）形式进口，然后在韩国加工  </a:t>
            </a:r>
            <a:endParaRPr lang="en-US" altLang="zh-CN" sz="1400" b="0" i="0" dirty="0">
              <a:solidFill>
                <a:srgbClr val="000000"/>
              </a:solidFill>
              <a:effectLst/>
              <a:latin typeface="noto"/>
            </a:endParaRPr>
          </a:p>
          <a:p>
            <a:pPr>
              <a:lnSpc>
                <a:spcPct val="200000"/>
              </a:lnSpc>
            </a:pPr>
            <a:r>
              <a:rPr lang="zh-CN" altLang="en-US" sz="1400" b="0" i="0" dirty="0">
                <a:solidFill>
                  <a:srgbClr val="000000"/>
                </a:solidFill>
                <a:effectLst/>
                <a:latin typeface="noto"/>
              </a:rPr>
              <a:t> </a:t>
            </a:r>
            <a:r>
              <a:rPr lang="en-US" altLang="zh-CN" sz="1400" b="0" i="0" dirty="0">
                <a:solidFill>
                  <a:srgbClr val="000000"/>
                </a:solidFill>
                <a:effectLst/>
                <a:latin typeface="noto"/>
              </a:rPr>
              <a:t>- </a:t>
            </a:r>
            <a:r>
              <a:rPr lang="zh-CN" altLang="en-US" sz="1400" b="0" i="0" dirty="0">
                <a:solidFill>
                  <a:srgbClr val="000000"/>
                </a:solidFill>
                <a:effectLst/>
                <a:latin typeface="noto"/>
              </a:rPr>
              <a:t>对化学机械研磨用氧化铈液质量影响较大的前驱体（碳酸铈、硝酸铈等）从日本、台湾、法国等进口</a:t>
            </a:r>
            <a:endParaRPr lang="en-US" altLang="zh-CN" sz="1400" b="0" i="0" dirty="0">
              <a:solidFill>
                <a:srgbClr val="000000"/>
              </a:solidFill>
              <a:effectLst/>
              <a:latin typeface="noto"/>
            </a:endParaRPr>
          </a:p>
          <a:p>
            <a:pPr>
              <a:lnSpc>
                <a:spcPct val="200000"/>
              </a:lnSpc>
            </a:pPr>
            <a:r>
              <a:rPr lang="en-US" altLang="zh-CN" sz="1400" b="0" i="0" dirty="0">
                <a:solidFill>
                  <a:srgbClr val="000000"/>
                </a:solidFill>
                <a:effectLst/>
                <a:latin typeface="noto"/>
              </a:rPr>
              <a:t>2</a:t>
            </a:r>
            <a:r>
              <a:rPr lang="zh-CN" altLang="en-US" sz="1400" dirty="0">
                <a:solidFill>
                  <a:srgbClr val="000000"/>
                </a:solidFill>
                <a:latin typeface="noto"/>
              </a:rPr>
              <a:t>、</a:t>
            </a:r>
            <a:r>
              <a:rPr lang="zh-CN" altLang="en-US" sz="1400" b="0" i="0" dirty="0">
                <a:solidFill>
                  <a:srgbClr val="000000"/>
                </a:solidFill>
                <a:effectLst/>
                <a:latin typeface="noto"/>
              </a:rPr>
              <a:t>大部分产品以成品形式从中国进口，只有部分后处理工序（表面处理、切割等）在韩国进行</a:t>
            </a:r>
            <a:endParaRPr lang="en-US" altLang="ko-KR" sz="1400" dirty="0"/>
          </a:p>
        </p:txBody>
      </p:sp>
      <p:sp>
        <p:nvSpPr>
          <p:cNvPr id="5" name="TextBox 4"/>
          <p:cNvSpPr txBox="1"/>
          <p:nvPr/>
        </p:nvSpPr>
        <p:spPr>
          <a:xfrm>
            <a:off x="1198000" y="4204503"/>
            <a:ext cx="2551037" cy="246221"/>
          </a:xfrm>
          <a:prstGeom prst="rect">
            <a:avLst/>
          </a:prstGeom>
          <a:noFill/>
        </p:spPr>
        <p:txBody>
          <a:bodyPr wrap="square" rtlCol="0">
            <a:spAutoFit/>
          </a:bodyPr>
          <a:lstStyle/>
          <a:p>
            <a:pPr algn="ctr"/>
            <a:r>
              <a:rPr lang="zh-CN" altLang="en-US" sz="1000" b="0" i="0" dirty="0">
                <a:solidFill>
                  <a:srgbClr val="000000"/>
                </a:solidFill>
                <a:effectLst/>
                <a:latin typeface="noto"/>
              </a:rPr>
              <a:t>化学机械研磨用氧化铈液供应链概述</a:t>
            </a:r>
            <a:endParaRPr lang="en-US" altLang="ko-KR" sz="1000" b="1" dirty="0"/>
          </a:p>
        </p:txBody>
      </p:sp>
      <p:grpSp>
        <p:nvGrpSpPr>
          <p:cNvPr id="7" name="그룹 6"/>
          <p:cNvGrpSpPr/>
          <p:nvPr/>
        </p:nvGrpSpPr>
        <p:grpSpPr>
          <a:xfrm>
            <a:off x="1267641" y="4705430"/>
            <a:ext cx="2481396" cy="284285"/>
            <a:chOff x="4939684" y="0"/>
            <a:chExt cx="2481396" cy="284285"/>
          </a:xfrm>
        </p:grpSpPr>
        <p:sp>
          <p:nvSpPr>
            <p:cNvPr id="17" name="화살표: 갈매기형 수장 16"/>
            <p:cNvSpPr/>
            <p:nvPr/>
          </p:nvSpPr>
          <p:spPr>
            <a:xfrm>
              <a:off x="4939684" y="0"/>
              <a:ext cx="2481396" cy="284285"/>
            </a:xfrm>
            <a:prstGeom prst="chevron">
              <a:avLst/>
            </a:prstGeom>
            <a:solidFill>
              <a:schemeClr val="accent1">
                <a:lumMod val="7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8" name="화살표: 갈매기형 수장 4"/>
            <p:cNvSpPr txBox="1"/>
            <p:nvPr/>
          </p:nvSpPr>
          <p:spPr>
            <a:xfrm>
              <a:off x="5081827" y="0"/>
              <a:ext cx="2197111" cy="2842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marL="0" lvl="0" indent="0" algn="ctr" defTabSz="533400" latinLnBrk="1">
                <a:lnSpc>
                  <a:spcPct val="90000"/>
                </a:lnSpc>
                <a:spcBef>
                  <a:spcPct val="0"/>
                </a:spcBef>
                <a:spcAft>
                  <a:spcPct val="35000"/>
                </a:spcAft>
                <a:buNone/>
              </a:pPr>
              <a:r>
                <a:rPr lang="zh-CN" altLang="en-US" sz="1200" b="0" i="0" dirty="0">
                  <a:solidFill>
                    <a:schemeClr val="bg1"/>
                  </a:solidFill>
                  <a:effectLst/>
                  <a:latin typeface="noto"/>
                </a:rPr>
                <a:t>分离</a:t>
              </a:r>
              <a:r>
                <a:rPr lang="en-US" altLang="zh-CN" sz="1200" b="0" i="0" dirty="0">
                  <a:solidFill>
                    <a:schemeClr val="bg1"/>
                  </a:solidFill>
                  <a:effectLst/>
                  <a:latin typeface="noto"/>
                </a:rPr>
                <a:t>/</a:t>
              </a:r>
              <a:r>
                <a:rPr lang="zh-CN" altLang="en-US" sz="1200" b="0" i="0" dirty="0">
                  <a:solidFill>
                    <a:schemeClr val="bg1"/>
                  </a:solidFill>
                  <a:effectLst/>
                  <a:latin typeface="noto"/>
                </a:rPr>
                <a:t>提纯</a:t>
              </a:r>
              <a:endParaRPr lang="ko-KR" altLang="en-US" sz="1200" b="1" kern="1200" dirty="0">
                <a:solidFill>
                  <a:schemeClr val="bg1"/>
                </a:solidFill>
              </a:endParaRPr>
            </a:p>
          </p:txBody>
        </p:sp>
      </p:grpSp>
      <p:grpSp>
        <p:nvGrpSpPr>
          <p:cNvPr id="10" name="그룹 9"/>
          <p:cNvGrpSpPr/>
          <p:nvPr/>
        </p:nvGrpSpPr>
        <p:grpSpPr>
          <a:xfrm>
            <a:off x="3736630" y="4705430"/>
            <a:ext cx="4099778" cy="284285"/>
            <a:chOff x="7408673" y="0"/>
            <a:chExt cx="2481396" cy="284285"/>
          </a:xfrm>
        </p:grpSpPr>
        <p:sp>
          <p:nvSpPr>
            <p:cNvPr id="11" name="화살표: 갈매기형 수장 10"/>
            <p:cNvSpPr/>
            <p:nvPr/>
          </p:nvSpPr>
          <p:spPr>
            <a:xfrm>
              <a:off x="7408673" y="0"/>
              <a:ext cx="2481396" cy="284285"/>
            </a:xfrm>
            <a:prstGeom prst="chevron">
              <a:avLst/>
            </a:pr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2" name="화살표: 갈매기형 수장 6"/>
            <p:cNvSpPr txBox="1"/>
            <p:nvPr/>
          </p:nvSpPr>
          <p:spPr>
            <a:xfrm>
              <a:off x="7550816" y="0"/>
              <a:ext cx="2197111" cy="2842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marL="0" lvl="0" indent="0" algn="ctr" defTabSz="533400" latinLnBrk="1">
                <a:lnSpc>
                  <a:spcPct val="90000"/>
                </a:lnSpc>
                <a:spcBef>
                  <a:spcPct val="0"/>
                </a:spcBef>
                <a:spcAft>
                  <a:spcPct val="35000"/>
                </a:spcAft>
                <a:buNone/>
              </a:pPr>
              <a:r>
                <a:rPr lang="zh-CN" altLang="en-US" sz="1200" b="0" i="0" dirty="0">
                  <a:solidFill>
                    <a:schemeClr val="bg1"/>
                  </a:solidFill>
                  <a:effectLst/>
                  <a:latin typeface="noto"/>
                </a:rPr>
                <a:t>氧化铈液制备</a:t>
              </a:r>
              <a:endParaRPr lang="ko-KR" altLang="en-US" sz="1200" b="1" kern="1200" dirty="0">
                <a:solidFill>
                  <a:schemeClr val="bg1"/>
                </a:solidFill>
              </a:endParaRPr>
            </a:p>
          </p:txBody>
        </p:sp>
      </p:grpSp>
      <p:sp>
        <p:nvSpPr>
          <p:cNvPr id="19" name="TextBox 18"/>
          <p:cNvSpPr txBox="1"/>
          <p:nvPr/>
        </p:nvSpPr>
        <p:spPr>
          <a:xfrm>
            <a:off x="1190752" y="5133306"/>
            <a:ext cx="2366264" cy="430887"/>
          </a:xfrm>
          <a:prstGeom prst="rect">
            <a:avLst/>
          </a:prstGeom>
          <a:noFill/>
        </p:spPr>
        <p:txBody>
          <a:bodyPr wrap="square" rtlCol="0">
            <a:spAutoFit/>
          </a:bodyPr>
          <a:lstStyle/>
          <a:p>
            <a:pPr algn="ctr"/>
            <a:r>
              <a:rPr lang="zh-CN" altLang="en-US" sz="1100" dirty="0">
                <a:solidFill>
                  <a:srgbClr val="000000"/>
                </a:solidFill>
                <a:latin typeface="noto"/>
              </a:rPr>
              <a:t>稀土化合物</a:t>
            </a:r>
            <a:endParaRPr lang="en-US" altLang="zh-CN" sz="1100" dirty="0">
              <a:solidFill>
                <a:srgbClr val="000000"/>
              </a:solidFill>
              <a:latin typeface="noto"/>
            </a:endParaRPr>
          </a:p>
          <a:p>
            <a:pPr algn="ctr"/>
            <a:r>
              <a:rPr lang="zh-CN" altLang="en-US" sz="1100" dirty="0">
                <a:solidFill>
                  <a:srgbClr val="000000"/>
                </a:solidFill>
                <a:latin typeface="noto"/>
              </a:rPr>
              <a:t>（碳酸铈、硝酸铈等）</a:t>
            </a:r>
            <a:endParaRPr lang="en-US" altLang="ko-KR" sz="1100" dirty="0"/>
          </a:p>
        </p:txBody>
      </p:sp>
      <p:sp>
        <p:nvSpPr>
          <p:cNvPr id="20" name="TextBox 19"/>
          <p:cNvSpPr txBox="1"/>
          <p:nvPr/>
        </p:nvSpPr>
        <p:spPr>
          <a:xfrm>
            <a:off x="3821430" y="5133340"/>
            <a:ext cx="5333365" cy="430887"/>
          </a:xfrm>
          <a:prstGeom prst="rect">
            <a:avLst/>
          </a:prstGeom>
          <a:noFill/>
        </p:spPr>
        <p:txBody>
          <a:bodyPr wrap="square" rtlCol="0">
            <a:spAutoFit/>
          </a:bodyPr>
          <a:lstStyle/>
          <a:p>
            <a:pPr algn="ctr"/>
            <a:r>
              <a:rPr lang="zh-CN" altLang="en-US" sz="1100" dirty="0">
                <a:solidFill>
                  <a:srgbClr val="000000"/>
                </a:solidFill>
                <a:latin typeface="noto"/>
              </a:rPr>
              <a:t>烧结工序（氧化铈制）→混合→研磨→分散稳定</a:t>
            </a:r>
            <a:r>
              <a:rPr lang="en-US" altLang="zh-CN" sz="1100" dirty="0">
                <a:solidFill>
                  <a:srgbClr val="000000"/>
                </a:solidFill>
                <a:latin typeface="noto"/>
              </a:rPr>
              <a:t>PH</a:t>
            </a:r>
            <a:r>
              <a:rPr lang="zh-CN" altLang="en-US" sz="1100" dirty="0">
                <a:solidFill>
                  <a:srgbClr val="000000"/>
                </a:solidFill>
                <a:latin typeface="noto"/>
              </a:rPr>
              <a:t>值调整→固体负荷调整→去除大颗粒→稳定化等</a:t>
            </a:r>
            <a:endParaRPr lang="en-US" altLang="ko-KR" sz="1100" dirty="0">
              <a:latin typeface="+mn-ea"/>
            </a:endParaRPr>
          </a:p>
        </p:txBody>
      </p:sp>
      <p:cxnSp>
        <p:nvCxnSpPr>
          <p:cNvPr id="21" name="직선 연결선 20"/>
          <p:cNvCxnSpPr/>
          <p:nvPr/>
        </p:nvCxnSpPr>
        <p:spPr>
          <a:xfrm>
            <a:off x="3736630" y="4705430"/>
            <a:ext cx="8128" cy="1281359"/>
          </a:xfrm>
          <a:prstGeom prst="line">
            <a:avLst/>
          </a:prstGeom>
          <a:ln w="47625">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22" name="화살표: 왼쪽 21"/>
          <p:cNvSpPr/>
          <p:nvPr/>
        </p:nvSpPr>
        <p:spPr>
          <a:xfrm>
            <a:off x="2749078" y="5877061"/>
            <a:ext cx="905256" cy="19202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화살표: 왼쪽 22"/>
          <p:cNvSpPr/>
          <p:nvPr/>
        </p:nvSpPr>
        <p:spPr>
          <a:xfrm rot="10800000">
            <a:off x="3815877" y="5877060"/>
            <a:ext cx="905256" cy="19202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1487414" y="5849465"/>
            <a:ext cx="2366264" cy="261610"/>
          </a:xfrm>
          <a:prstGeom prst="rect">
            <a:avLst/>
          </a:prstGeom>
          <a:noFill/>
        </p:spPr>
        <p:txBody>
          <a:bodyPr wrap="square" rtlCol="0">
            <a:spAutoFit/>
          </a:bodyPr>
          <a:lstStyle/>
          <a:p>
            <a:r>
              <a:rPr lang="zh-CN" altLang="en-US" sz="1100" b="0" i="0" dirty="0">
                <a:solidFill>
                  <a:srgbClr val="FF0000"/>
                </a:solidFill>
                <a:effectLst/>
                <a:latin typeface="noto"/>
              </a:rPr>
              <a:t>全部进口</a:t>
            </a:r>
            <a:endParaRPr lang="en-US" altLang="ko-KR" sz="1100" dirty="0">
              <a:solidFill>
                <a:srgbClr val="FF0000"/>
              </a:solidFill>
            </a:endParaRPr>
          </a:p>
        </p:txBody>
      </p:sp>
      <p:sp>
        <p:nvSpPr>
          <p:cNvPr id="26" name="TextBox 25"/>
          <p:cNvSpPr txBox="1"/>
          <p:nvPr/>
        </p:nvSpPr>
        <p:spPr>
          <a:xfrm>
            <a:off x="4715933" y="5842267"/>
            <a:ext cx="2366264" cy="261610"/>
          </a:xfrm>
          <a:prstGeom prst="rect">
            <a:avLst/>
          </a:prstGeom>
          <a:noFill/>
        </p:spPr>
        <p:txBody>
          <a:bodyPr wrap="square" rtlCol="0">
            <a:spAutoFit/>
          </a:bodyPr>
          <a:lstStyle/>
          <a:p>
            <a:r>
              <a:rPr lang="ko-KR" altLang="en-US" sz="1100" dirty="0">
                <a:solidFill>
                  <a:srgbClr val="FF0000"/>
                </a:solidFill>
              </a:rPr>
              <a:t> </a:t>
            </a:r>
            <a:r>
              <a:rPr lang="zh-CN" altLang="en-US" sz="1100" b="0" i="0" dirty="0">
                <a:solidFill>
                  <a:srgbClr val="FF0000"/>
                </a:solidFill>
                <a:effectLst/>
                <a:latin typeface="noto"/>
              </a:rPr>
              <a:t>国内生产</a:t>
            </a:r>
            <a:endParaRPr lang="en-US" altLang="ko-KR" sz="11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kumimoji="0" lang="en-US" altLang="ko-K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3.</a:t>
            </a: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韩国稀土供应链</a:t>
            </a:r>
            <a:endParaRPr lang="ko-KR" altLang="en-US" sz="3200" b="1" dirty="0">
              <a:effectLst>
                <a:outerShdw blurRad="38100" dist="38100" dir="2700000" algn="tl">
                  <a:srgbClr val="000000">
                    <a:alpha val="43137"/>
                  </a:srgbClr>
                </a:outerShdw>
              </a:effectLst>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563291"/>
            <a:chOff x="682625" y="1422400"/>
            <a:chExt cx="8632825" cy="979060"/>
          </a:xfrm>
        </p:grpSpPr>
        <p:sp>
          <p:nvSpPr>
            <p:cNvPr id="14" name="TextBox 7"/>
            <p:cNvSpPr txBox="1">
              <a:spLocks noChangeArrowheads="1"/>
            </p:cNvSpPr>
            <p:nvPr/>
          </p:nvSpPr>
          <p:spPr bwMode="auto">
            <a:xfrm>
              <a:off x="1777999" y="2000249"/>
              <a:ext cx="6697662" cy="401211"/>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3" name="TextBox 2"/>
          <p:cNvSpPr txBox="1"/>
          <p:nvPr/>
        </p:nvSpPr>
        <p:spPr>
          <a:xfrm>
            <a:off x="457200" y="1514210"/>
            <a:ext cx="11529695" cy="2011576"/>
          </a:xfrm>
          <a:prstGeom prst="rect">
            <a:avLst/>
          </a:prstGeom>
          <a:noFill/>
        </p:spPr>
        <p:txBody>
          <a:bodyPr wrap="square" rtlCol="0" anchor="ctr">
            <a:spAutoFit/>
          </a:bodyPr>
          <a:lstStyle/>
          <a:p>
            <a:pPr>
              <a:lnSpc>
                <a:spcPct val="200000"/>
              </a:lnSpc>
            </a:pPr>
            <a:r>
              <a:rPr lang="zh-CN" altLang="en-US" b="1" i="0" dirty="0">
                <a:solidFill>
                  <a:schemeClr val="accent1"/>
                </a:solidFill>
                <a:effectLst/>
                <a:latin typeface="noto"/>
              </a:rPr>
              <a:t>催化剂</a:t>
            </a:r>
            <a:endParaRPr lang="en-US" altLang="zh-CN" b="1" i="0" dirty="0">
              <a:solidFill>
                <a:schemeClr val="accent1"/>
              </a:solidFill>
              <a:effectLst/>
              <a:latin typeface="noto"/>
            </a:endParaRPr>
          </a:p>
          <a:p>
            <a:pPr>
              <a:lnSpc>
                <a:spcPct val="200000"/>
              </a:lnSpc>
            </a:pPr>
            <a:r>
              <a:rPr lang="en-US" altLang="ko-KR" sz="1400" dirty="0"/>
              <a:t>1</a:t>
            </a:r>
            <a:r>
              <a:rPr lang="zh-CN" altLang="en-US" sz="1400" dirty="0"/>
              <a:t>、石油产品生产过程中使用的催化裂化催化剂和汽车尾气净化中的添加剂</a:t>
            </a:r>
            <a:endParaRPr lang="en-US" altLang="ko-KR" sz="1400" dirty="0">
              <a:latin typeface="+mn-ea"/>
            </a:endParaRPr>
          </a:p>
          <a:p>
            <a:pPr>
              <a:lnSpc>
                <a:spcPct val="150000"/>
              </a:lnSpc>
            </a:pPr>
            <a:r>
              <a:rPr lang="en-US" altLang="ko-KR" sz="1300" dirty="0"/>
              <a:t>    - </a:t>
            </a:r>
            <a:r>
              <a:rPr lang="zh-CN" altLang="en-US" sz="1300" dirty="0"/>
              <a:t>国内只生产用于清洁汽车和船舶排放的催化剂</a:t>
            </a:r>
            <a:endParaRPr lang="en-US" altLang="ko-KR" sz="1300" dirty="0"/>
          </a:p>
          <a:p>
            <a:pPr>
              <a:lnSpc>
                <a:spcPct val="150000"/>
              </a:lnSpc>
            </a:pPr>
            <a:r>
              <a:rPr lang="en-US" altLang="ko-KR" sz="1300" b="1" dirty="0"/>
              <a:t>    </a:t>
            </a:r>
            <a:r>
              <a:rPr lang="en-US" altLang="ko-KR" sz="1300" dirty="0"/>
              <a:t>- </a:t>
            </a:r>
            <a:r>
              <a:rPr lang="zh-CN" altLang="en-US" sz="1200" dirty="0"/>
              <a:t>催化裂化催化剂</a:t>
            </a:r>
            <a:r>
              <a:rPr lang="zh-CN" altLang="en-US" sz="1400" b="0" i="0" dirty="0">
                <a:solidFill>
                  <a:srgbClr val="000000"/>
                </a:solidFill>
                <a:effectLst/>
                <a:latin typeface="noto"/>
              </a:rPr>
              <a:t>是整个石化工艺的集成，通过海外技术许可集中引进。</a:t>
            </a:r>
            <a:endParaRPr lang="en-US" altLang="zh-CN" sz="1400" b="0" i="0" dirty="0">
              <a:solidFill>
                <a:srgbClr val="000000"/>
              </a:solidFill>
              <a:effectLst/>
              <a:latin typeface="noto"/>
            </a:endParaRPr>
          </a:p>
          <a:p>
            <a:pPr>
              <a:lnSpc>
                <a:spcPct val="150000"/>
              </a:lnSpc>
            </a:pPr>
            <a:r>
              <a:rPr lang="en-US" altLang="ko-KR" sz="1300" dirty="0"/>
              <a:t>    - </a:t>
            </a:r>
            <a:r>
              <a:rPr lang="zh-CN" altLang="en-US" sz="1400" b="0" i="0" dirty="0">
                <a:solidFill>
                  <a:srgbClr val="000000"/>
                </a:solidFill>
                <a:effectLst/>
                <a:latin typeface="noto"/>
              </a:rPr>
              <a:t>“铈</a:t>
            </a:r>
            <a:r>
              <a:rPr lang="en-US" altLang="zh-CN" sz="1400" b="0" i="0" dirty="0">
                <a:solidFill>
                  <a:srgbClr val="000000"/>
                </a:solidFill>
                <a:effectLst/>
                <a:latin typeface="noto"/>
              </a:rPr>
              <a:t>”</a:t>
            </a:r>
            <a:r>
              <a:rPr lang="zh-CN" altLang="en-US" sz="1400" b="0" i="0" dirty="0">
                <a:solidFill>
                  <a:srgbClr val="000000"/>
                </a:solidFill>
                <a:effectLst/>
                <a:latin typeface="noto"/>
              </a:rPr>
              <a:t>和“镧</a:t>
            </a:r>
            <a:r>
              <a:rPr lang="en-US" altLang="zh-CN" sz="1400" b="0" i="0" dirty="0">
                <a:solidFill>
                  <a:srgbClr val="000000"/>
                </a:solidFill>
                <a:effectLst/>
                <a:latin typeface="noto"/>
              </a:rPr>
              <a:t>”</a:t>
            </a:r>
            <a:r>
              <a:rPr lang="zh-CN" altLang="en-US" sz="1400" b="0" i="0" dirty="0">
                <a:solidFill>
                  <a:srgbClr val="000000"/>
                </a:solidFill>
                <a:effectLst/>
                <a:latin typeface="noto"/>
              </a:rPr>
              <a:t>是催化剂生产的关键元素，生产充裕，原料供需稳定</a:t>
            </a:r>
            <a:endParaRPr lang="en-US" altLang="ko-KR" sz="1300" dirty="0"/>
          </a:p>
        </p:txBody>
      </p:sp>
      <p:graphicFrame>
        <p:nvGraphicFramePr>
          <p:cNvPr id="5" name="다이어그램 4"/>
          <p:cNvGraphicFramePr/>
          <p:nvPr/>
        </p:nvGraphicFramePr>
        <p:xfrm>
          <a:off x="1099312" y="4111836"/>
          <a:ext cx="9891776" cy="107351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Box 5"/>
          <p:cNvSpPr txBox="1"/>
          <p:nvPr/>
        </p:nvSpPr>
        <p:spPr>
          <a:xfrm>
            <a:off x="1099312" y="4471684"/>
            <a:ext cx="2366264" cy="246221"/>
          </a:xfrm>
          <a:prstGeom prst="rect">
            <a:avLst/>
          </a:prstGeom>
          <a:noFill/>
        </p:spPr>
        <p:txBody>
          <a:bodyPr wrap="square" rtlCol="0">
            <a:spAutoFit/>
          </a:bodyPr>
          <a:lstStyle/>
          <a:p>
            <a:r>
              <a:rPr lang="zh-CN" altLang="en-US" sz="1000" dirty="0">
                <a:solidFill>
                  <a:srgbClr val="000000"/>
                </a:solidFill>
                <a:latin typeface="noto"/>
              </a:rPr>
              <a:t>稀土化合物</a:t>
            </a:r>
            <a:endParaRPr lang="ko-KR" altLang="en-US" sz="1000" dirty="0"/>
          </a:p>
        </p:txBody>
      </p:sp>
      <p:sp>
        <p:nvSpPr>
          <p:cNvPr id="7" name="TextBox 6"/>
          <p:cNvSpPr txBox="1"/>
          <p:nvPr/>
        </p:nvSpPr>
        <p:spPr>
          <a:xfrm>
            <a:off x="3617976" y="4443408"/>
            <a:ext cx="2366264" cy="1015663"/>
          </a:xfrm>
          <a:prstGeom prst="rect">
            <a:avLst/>
          </a:prstGeom>
          <a:noFill/>
        </p:spPr>
        <p:txBody>
          <a:bodyPr wrap="square" rtlCol="0">
            <a:spAutoFit/>
          </a:bodyPr>
          <a:lstStyle/>
          <a:p>
            <a:endParaRPr lang="en-US" altLang="ko-KR" sz="1000" dirty="0"/>
          </a:p>
          <a:p>
            <a:endParaRPr lang="en-US" altLang="ko-KR" sz="1000" dirty="0"/>
          </a:p>
          <a:p>
            <a:endParaRPr lang="en-US" altLang="ko-KR" sz="1000" dirty="0"/>
          </a:p>
          <a:p>
            <a:endParaRPr lang="en-US" altLang="ko-KR" sz="1000" dirty="0"/>
          </a:p>
          <a:p>
            <a:r>
              <a:rPr lang="zh-CN" altLang="en-US" sz="1000" dirty="0"/>
              <a:t>氧化铈</a:t>
            </a:r>
            <a:endParaRPr lang="en-US" altLang="zh-CN" sz="1000" dirty="0"/>
          </a:p>
          <a:p>
            <a:r>
              <a:rPr lang="zh-CN" altLang="en-US" sz="1000" dirty="0"/>
              <a:t>氧化镧</a:t>
            </a:r>
            <a:endParaRPr lang="ko-KR" altLang="en-US" sz="1000" dirty="0"/>
          </a:p>
        </p:txBody>
      </p:sp>
      <p:sp>
        <p:nvSpPr>
          <p:cNvPr id="9" name="TextBox 8"/>
          <p:cNvSpPr txBox="1"/>
          <p:nvPr/>
        </p:nvSpPr>
        <p:spPr>
          <a:xfrm>
            <a:off x="6136639" y="4442374"/>
            <a:ext cx="2518663" cy="707886"/>
          </a:xfrm>
          <a:prstGeom prst="rect">
            <a:avLst/>
          </a:prstGeom>
          <a:noFill/>
        </p:spPr>
        <p:txBody>
          <a:bodyPr wrap="square" rtlCol="0">
            <a:spAutoFit/>
          </a:bodyPr>
          <a:lstStyle/>
          <a:p>
            <a:r>
              <a:rPr lang="zh-CN" altLang="en-US" sz="1000" b="1" dirty="0"/>
              <a:t>催化裂化催化剂</a:t>
            </a:r>
            <a:endParaRPr lang="en-US" altLang="zh-CN" sz="1000" b="1" dirty="0"/>
          </a:p>
          <a:p>
            <a:endParaRPr lang="en-US" altLang="ko-KR" sz="1000" dirty="0"/>
          </a:p>
          <a:p>
            <a:endParaRPr lang="en-US" altLang="ko-KR" sz="1000" dirty="0"/>
          </a:p>
          <a:p>
            <a:r>
              <a:rPr lang="zh-CN" altLang="en-US" sz="1000" b="1"/>
              <a:t>车、船催化剂</a:t>
            </a:r>
            <a:endParaRPr lang="ko-KR" altLang="en-US" sz="1000" b="1" dirty="0"/>
          </a:p>
        </p:txBody>
      </p:sp>
      <p:sp>
        <p:nvSpPr>
          <p:cNvPr id="10" name="TextBox 9"/>
          <p:cNvSpPr txBox="1"/>
          <p:nvPr/>
        </p:nvSpPr>
        <p:spPr>
          <a:xfrm>
            <a:off x="8655304" y="4442373"/>
            <a:ext cx="2366264" cy="861774"/>
          </a:xfrm>
          <a:prstGeom prst="rect">
            <a:avLst/>
          </a:prstGeom>
          <a:noFill/>
        </p:spPr>
        <p:txBody>
          <a:bodyPr wrap="square" rtlCol="0">
            <a:spAutoFit/>
          </a:bodyPr>
          <a:lstStyle/>
          <a:p>
            <a:r>
              <a:rPr lang="en-US" altLang="ko-KR" sz="1000" dirty="0"/>
              <a:t> </a:t>
            </a:r>
            <a:endParaRPr lang="en-US" altLang="ko-KR" sz="1000" dirty="0"/>
          </a:p>
          <a:p>
            <a:endParaRPr lang="en-US" altLang="ko-KR" sz="1000" dirty="0"/>
          </a:p>
          <a:p>
            <a:endParaRPr lang="en-US" altLang="zh-CN" sz="1000" dirty="0"/>
          </a:p>
          <a:p>
            <a:endParaRPr lang="en-US" altLang="zh-CN" sz="1000" dirty="0"/>
          </a:p>
          <a:p>
            <a:r>
              <a:rPr lang="zh-CN" altLang="en-US" sz="1000" dirty="0"/>
              <a:t>蜂窝结构的应用和涂层</a:t>
            </a:r>
            <a:endParaRPr lang="ko-KR" altLang="en-US" sz="1000" dirty="0"/>
          </a:p>
        </p:txBody>
      </p:sp>
      <p:sp>
        <p:nvSpPr>
          <p:cNvPr id="11" name="TextBox 10"/>
          <p:cNvSpPr txBox="1"/>
          <p:nvPr/>
        </p:nvSpPr>
        <p:spPr>
          <a:xfrm>
            <a:off x="1106559" y="3724516"/>
            <a:ext cx="5190545" cy="246221"/>
          </a:xfrm>
          <a:prstGeom prst="rect">
            <a:avLst/>
          </a:prstGeom>
          <a:noFill/>
        </p:spPr>
        <p:txBody>
          <a:bodyPr wrap="square" rtlCol="0">
            <a:spAutoFit/>
          </a:bodyPr>
          <a:lstStyle/>
          <a:p>
            <a:pPr algn="ctr"/>
            <a:r>
              <a:rPr lang="zh-CN" altLang="en-US" sz="1000" dirty="0"/>
              <a:t>催化裂化催化剂</a:t>
            </a:r>
            <a:r>
              <a:rPr lang="zh-CN" altLang="en-US" sz="1000" b="0" i="0" dirty="0">
                <a:solidFill>
                  <a:srgbClr val="000000"/>
                </a:solidFill>
                <a:effectLst/>
                <a:latin typeface="noto"/>
              </a:rPr>
              <a:t>和汽车排放净化催化剂的供应链概览</a:t>
            </a:r>
            <a:endParaRPr lang="en-US" altLang="ko-KR" sz="1000" b="1" dirty="0"/>
          </a:p>
        </p:txBody>
      </p:sp>
      <p:sp>
        <p:nvSpPr>
          <p:cNvPr id="12" name="TextBox 11"/>
          <p:cNvSpPr txBox="1"/>
          <p:nvPr/>
        </p:nvSpPr>
        <p:spPr>
          <a:xfrm>
            <a:off x="6951216" y="4442374"/>
            <a:ext cx="1551688" cy="1015663"/>
          </a:xfrm>
          <a:prstGeom prst="rect">
            <a:avLst/>
          </a:prstGeom>
          <a:noFill/>
        </p:spPr>
        <p:txBody>
          <a:bodyPr wrap="square" rtlCol="0">
            <a:spAutoFit/>
          </a:bodyPr>
          <a:lstStyle/>
          <a:p>
            <a:pPr algn="l"/>
            <a:r>
              <a:rPr lang="zh-CN" altLang="en-US" sz="1000" b="0" i="0" dirty="0">
                <a:solidFill>
                  <a:srgbClr val="000000"/>
                </a:solidFill>
                <a:effectLst/>
                <a:latin typeface="noto"/>
              </a:rPr>
              <a:t>与沸石、二氧化硅等混合。</a:t>
            </a:r>
            <a:endParaRPr lang="en-US" altLang="ko-KR" sz="1000" dirty="0"/>
          </a:p>
          <a:p>
            <a:endParaRPr lang="en-US" altLang="ko-KR" sz="1000" dirty="0"/>
          </a:p>
          <a:p>
            <a:r>
              <a:rPr lang="en-US" altLang="ko-KR" sz="1000" b="0" i="0" dirty="0">
                <a:solidFill>
                  <a:srgbClr val="000000"/>
                </a:solidFill>
                <a:effectLst/>
                <a:latin typeface="noto"/>
              </a:rPr>
              <a:t>[</a:t>
            </a:r>
            <a:r>
              <a:rPr lang="zh-CN" altLang="en-US" sz="1000" dirty="0">
                <a:solidFill>
                  <a:srgbClr val="000000"/>
                </a:solidFill>
                <a:latin typeface="noto"/>
              </a:rPr>
              <a:t>液料制作</a:t>
            </a:r>
            <a:r>
              <a:rPr lang="en-US" altLang="ko-KR" sz="1000" b="0" i="0" dirty="0">
                <a:solidFill>
                  <a:srgbClr val="000000"/>
                </a:solidFill>
                <a:effectLst/>
                <a:latin typeface="noto"/>
              </a:rPr>
              <a:t>]</a:t>
            </a:r>
            <a:endParaRPr lang="en-US" altLang="ko-KR" sz="1000" b="0" i="0" dirty="0">
              <a:solidFill>
                <a:srgbClr val="000000"/>
              </a:solidFill>
              <a:effectLst/>
              <a:latin typeface="noto"/>
            </a:endParaRPr>
          </a:p>
          <a:p>
            <a:r>
              <a:rPr lang="zh-CN" altLang="en-US" sz="1000" b="0" i="0" dirty="0">
                <a:solidFill>
                  <a:srgbClr val="000000"/>
                </a:solidFill>
                <a:effectLst/>
                <a:latin typeface="noto"/>
              </a:rPr>
              <a:t>铂、氧化铝、钯当量组合</a:t>
            </a:r>
            <a:endParaRPr lang="en-US" altLang="ko-KR" sz="1000" b="0" i="0" dirty="0">
              <a:solidFill>
                <a:srgbClr val="000000"/>
              </a:solidFill>
              <a:effectLst/>
              <a:latin typeface="noto"/>
            </a:endParaRPr>
          </a:p>
        </p:txBody>
      </p:sp>
      <p:cxnSp>
        <p:nvCxnSpPr>
          <p:cNvPr id="18" name="직선 연결선 17"/>
          <p:cNvCxnSpPr/>
          <p:nvPr/>
        </p:nvCxnSpPr>
        <p:spPr>
          <a:xfrm>
            <a:off x="3618556" y="4092279"/>
            <a:ext cx="0" cy="1651573"/>
          </a:xfrm>
          <a:prstGeom prst="line">
            <a:avLst/>
          </a:prstGeom>
          <a:ln w="47625">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7114" y="5636808"/>
            <a:ext cx="2366264" cy="600164"/>
          </a:xfrm>
          <a:prstGeom prst="rect">
            <a:avLst/>
          </a:prstGeom>
          <a:noFill/>
        </p:spPr>
        <p:txBody>
          <a:bodyPr wrap="square" rtlCol="0">
            <a:spAutoFit/>
          </a:bodyPr>
          <a:lstStyle/>
          <a:p>
            <a:r>
              <a:rPr lang="ko-KR" altLang="en-US" sz="1100" dirty="0">
                <a:solidFill>
                  <a:srgbClr val="FF0000"/>
                </a:solidFill>
              </a:rPr>
              <a:t>                    全部进口</a:t>
            </a:r>
            <a:endParaRPr lang="ko-KR" altLang="en-US" sz="1100" dirty="0">
              <a:solidFill>
                <a:srgbClr val="FF0000"/>
              </a:solidFill>
            </a:endParaRPr>
          </a:p>
          <a:p>
            <a:endParaRPr lang="en-US" altLang="ko-KR" sz="1100" dirty="0">
              <a:solidFill>
                <a:srgbClr val="FF0000"/>
              </a:solidFill>
            </a:endParaRPr>
          </a:p>
          <a:p>
            <a:endParaRPr lang="en-US" altLang="ko-KR" sz="1100" dirty="0">
              <a:solidFill>
                <a:srgbClr val="FF0000"/>
              </a:solidFill>
            </a:endParaRPr>
          </a:p>
        </p:txBody>
      </p:sp>
      <p:sp>
        <p:nvSpPr>
          <p:cNvPr id="20" name="TextBox 19"/>
          <p:cNvSpPr txBox="1"/>
          <p:nvPr/>
        </p:nvSpPr>
        <p:spPr>
          <a:xfrm>
            <a:off x="4611936" y="5635773"/>
            <a:ext cx="4513207" cy="261610"/>
          </a:xfrm>
          <a:prstGeom prst="rect">
            <a:avLst/>
          </a:prstGeom>
          <a:noFill/>
        </p:spPr>
        <p:txBody>
          <a:bodyPr wrap="square" rtlCol="0">
            <a:spAutoFit/>
          </a:bodyPr>
          <a:lstStyle/>
          <a:p>
            <a:r>
              <a:rPr lang="zh-CN" altLang="en-US" sz="1100" dirty="0">
                <a:solidFill>
                  <a:srgbClr val="FF0000"/>
                </a:solidFill>
              </a:rPr>
              <a:t>国内生产（仅生产汽车和船舶用催化剂）</a:t>
            </a:r>
            <a:endParaRPr lang="en-US" altLang="ko-KR" sz="1100" dirty="0">
              <a:solidFill>
                <a:srgbClr val="FF0000"/>
              </a:solidFill>
            </a:endParaRPr>
          </a:p>
        </p:txBody>
      </p:sp>
      <p:sp>
        <p:nvSpPr>
          <p:cNvPr id="24" name="화살표: 왼쪽 23"/>
          <p:cNvSpPr/>
          <p:nvPr/>
        </p:nvSpPr>
        <p:spPr>
          <a:xfrm>
            <a:off x="2639882" y="5681156"/>
            <a:ext cx="905256" cy="19202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화살표: 왼쪽 24"/>
          <p:cNvSpPr/>
          <p:nvPr/>
        </p:nvSpPr>
        <p:spPr>
          <a:xfrm rot="10800000">
            <a:off x="3706681" y="5681155"/>
            <a:ext cx="905256" cy="19202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사각형: 둥근 모서리 25"/>
          <p:cNvSpPr/>
          <p:nvPr/>
        </p:nvSpPr>
        <p:spPr>
          <a:xfrm>
            <a:off x="3617976" y="5033239"/>
            <a:ext cx="7314887" cy="690761"/>
          </a:xfrm>
          <a:prstGeom prst="round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화살표: 오른쪽 26"/>
          <p:cNvSpPr/>
          <p:nvPr/>
        </p:nvSpPr>
        <p:spPr>
          <a:xfrm>
            <a:off x="4985835" y="5030818"/>
            <a:ext cx="830503" cy="411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t>增加</a:t>
            </a:r>
            <a:endParaRPr lang="ko-KR" altLang="en-US" sz="11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kumimoji="0" lang="en-US" altLang="ko-K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3.</a:t>
            </a: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韩国稀土供应链</a:t>
            </a:r>
            <a:endParaRPr lang="ko-KR" altLang="en-US" sz="3200" b="1" dirty="0">
              <a:effectLst>
                <a:outerShdw blurRad="38100" dist="38100" dir="2700000" algn="tl">
                  <a:srgbClr val="000000">
                    <a:alpha val="43137"/>
                  </a:srgbClr>
                </a:outerShdw>
              </a:effectLst>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a:p>
              <a:pPr eaLnBrk="1" latinLnBrk="1" hangingPunct="1">
                <a:defRPr/>
              </a:pPr>
              <a:endParaRPr kumimoji="0" lang="ko-KR" altLang="en-US" sz="105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3" name="TextBox 2"/>
          <p:cNvSpPr txBox="1"/>
          <p:nvPr/>
        </p:nvSpPr>
        <p:spPr>
          <a:xfrm>
            <a:off x="627384" y="1952579"/>
            <a:ext cx="10937231" cy="3191964"/>
          </a:xfrm>
          <a:prstGeom prst="rect">
            <a:avLst/>
          </a:prstGeom>
          <a:noFill/>
        </p:spPr>
        <p:txBody>
          <a:bodyPr wrap="square" rtlCol="0" anchor="ctr">
            <a:spAutoFit/>
          </a:bodyPr>
          <a:lstStyle/>
          <a:p>
            <a:pPr>
              <a:lnSpc>
                <a:spcPct val="150000"/>
              </a:lnSpc>
            </a:pPr>
            <a:r>
              <a:rPr lang="zh-CN" altLang="en-US" sz="2000" b="1" i="0" dirty="0">
                <a:solidFill>
                  <a:schemeClr val="accent1"/>
                </a:solidFill>
                <a:effectLst/>
                <a:latin typeface="noto"/>
              </a:rPr>
              <a:t>我们韩国稀土客户的需求</a:t>
            </a:r>
            <a:endParaRPr lang="en-US" altLang="zh-CN" sz="2000" b="1" i="0" dirty="0">
              <a:solidFill>
                <a:schemeClr val="accent1"/>
              </a:solidFill>
              <a:effectLst/>
              <a:latin typeface="noto"/>
            </a:endParaRPr>
          </a:p>
          <a:p>
            <a:pPr>
              <a:lnSpc>
                <a:spcPct val="150000"/>
              </a:lnSpc>
            </a:pPr>
            <a:endParaRPr lang="en-US" altLang="ko-KR" sz="2000" b="1" dirty="0">
              <a:solidFill>
                <a:schemeClr val="accent1"/>
              </a:solidFill>
            </a:endParaRPr>
          </a:p>
          <a:p>
            <a:pPr marL="285750" indent="-285750">
              <a:lnSpc>
                <a:spcPct val="150000"/>
              </a:lnSpc>
              <a:buFontTx/>
              <a:buChar char="-"/>
            </a:pPr>
            <a:r>
              <a:rPr lang="zh-CN" altLang="en-US" sz="1600" dirty="0"/>
              <a:t>绿色资源公司从中国进口稀土并供应给韩国市场。根据中国政府的政策，由于价格波动大且供应不稳定，许多客户正要求获得中国以外的稀土材料。</a:t>
            </a:r>
            <a:endParaRPr lang="en-US" altLang="zh-CN" sz="1600" dirty="0"/>
          </a:p>
          <a:p>
            <a:pPr marL="285750" indent="-285750">
              <a:lnSpc>
                <a:spcPct val="150000"/>
              </a:lnSpc>
              <a:buFontTx/>
              <a:buChar char="-"/>
            </a:pPr>
            <a:r>
              <a:rPr lang="zh-CN" altLang="en-US" sz="1600" dirty="0"/>
              <a:t>绿色资源公司希望有一个专业的稀土供应国内代理，中国生产和中国以外生产均可。当然，稳定的价格和质量竞争力是必不可少的。</a:t>
            </a:r>
            <a:endParaRPr lang="en-US" altLang="zh-CN" sz="1600" dirty="0"/>
          </a:p>
          <a:p>
            <a:pPr marL="285750" indent="-285750">
              <a:lnSpc>
                <a:spcPct val="150000"/>
              </a:lnSpc>
              <a:buFontTx/>
              <a:buChar char="-"/>
            </a:pPr>
            <a:r>
              <a:rPr lang="zh-CN" altLang="en-US" sz="1600" b="0" i="0" dirty="0">
                <a:solidFill>
                  <a:srgbClr val="000000"/>
                </a:solidFill>
                <a:effectLst/>
                <a:latin typeface="noto"/>
              </a:rPr>
              <a:t>我们的潜在韩国客户目前使用的稀土产品如下</a:t>
            </a:r>
            <a:endParaRPr lang="en-US" altLang="zh-CN" sz="1600" b="0" i="0" dirty="0">
              <a:solidFill>
                <a:srgbClr val="000000"/>
              </a:solidFill>
              <a:effectLst/>
              <a:latin typeface="noto"/>
            </a:endParaRPr>
          </a:p>
          <a:p>
            <a:pPr>
              <a:lnSpc>
                <a:spcPct val="150000"/>
              </a:lnSpc>
            </a:pPr>
            <a:r>
              <a:rPr lang="en-US" altLang="zh-CN" sz="1600" dirty="0">
                <a:solidFill>
                  <a:srgbClr val="000000"/>
                </a:solidFill>
                <a:latin typeface="noto"/>
              </a:rPr>
              <a:t>      </a:t>
            </a:r>
            <a:r>
              <a:rPr lang="zh-CN" altLang="en-US" sz="1600" b="0" i="0" dirty="0">
                <a:solidFill>
                  <a:srgbClr val="000000"/>
                </a:solidFill>
                <a:effectLst/>
                <a:latin typeface="noto"/>
              </a:rPr>
              <a:t>镨钕氧化物、</a:t>
            </a:r>
            <a:r>
              <a:rPr lang="zh-CN" altLang="en-US" sz="1600" dirty="0">
                <a:solidFill>
                  <a:srgbClr val="000000"/>
                </a:solidFill>
                <a:latin typeface="noto"/>
              </a:rPr>
              <a:t>金属</a:t>
            </a:r>
            <a:r>
              <a:rPr lang="zh-CN" altLang="en-US" sz="1600" b="0" i="0" dirty="0">
                <a:solidFill>
                  <a:srgbClr val="000000"/>
                </a:solidFill>
                <a:effectLst/>
                <a:latin typeface="noto"/>
              </a:rPr>
              <a:t>镨钕、三氧化二镝、七氧化四铽、三氧化二钇、三氧化二钐、硝酸铈、金属镱等。</a:t>
            </a:r>
            <a:r>
              <a:rPr lang="en-US" altLang="ko-KR" sz="1600" dirty="0"/>
              <a:t>      </a:t>
            </a:r>
            <a:endParaRPr lang="en-US" altLang="ko-KR"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3200" b="1" dirty="0">
                <a:latin typeface="宋体" panose="02010600030101010101" pitchFamily="2" charset="-122"/>
                <a:ea typeface="宋体" panose="02010600030101010101" pitchFamily="2" charset="-122"/>
              </a:rPr>
              <a:t>小结</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a:p>
              <a:pPr eaLnBrk="1" latinLnBrk="1" hangingPunct="1">
                <a:defRPr/>
              </a:pPr>
              <a:endParaRPr kumimoji="0" lang="ko-KR" altLang="en-US" sz="105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5" name="TextBox 4"/>
          <p:cNvSpPr txBox="1"/>
          <p:nvPr/>
        </p:nvSpPr>
        <p:spPr>
          <a:xfrm>
            <a:off x="508765" y="1676332"/>
            <a:ext cx="11312165" cy="4119846"/>
          </a:xfrm>
          <a:prstGeom prst="rect">
            <a:avLst/>
          </a:prstGeom>
          <a:noFill/>
        </p:spPr>
        <p:txBody>
          <a:bodyPr wrap="square" rtlCol="0" anchor="ctr">
            <a:spAutoFit/>
          </a:bodyPr>
          <a:lstStyle/>
          <a:p>
            <a:pPr>
              <a:lnSpc>
                <a:spcPct val="200000"/>
              </a:lnSpc>
            </a:pPr>
            <a:r>
              <a:rPr lang="zh-CN" altLang="en-US" sz="2000" b="1" i="0" dirty="0">
                <a:solidFill>
                  <a:schemeClr val="accent1"/>
                </a:solidFill>
                <a:effectLst/>
                <a:latin typeface="noto"/>
              </a:rPr>
              <a:t>稀土供应链的稳定取得进展</a:t>
            </a:r>
            <a:endParaRPr lang="en-US" altLang="zh-CN" sz="2000" b="1" i="0" dirty="0">
              <a:solidFill>
                <a:schemeClr val="accent1"/>
              </a:solidFill>
              <a:effectLst/>
              <a:latin typeface="noto"/>
            </a:endParaRPr>
          </a:p>
          <a:p>
            <a:pPr>
              <a:lnSpc>
                <a:spcPct val="200000"/>
              </a:lnSpc>
            </a:pPr>
            <a:r>
              <a:rPr lang="en-US" altLang="zh-CN" sz="1400" b="0" i="0" dirty="0">
                <a:solidFill>
                  <a:srgbClr val="000000"/>
                </a:solidFill>
                <a:effectLst/>
                <a:latin typeface="noto"/>
              </a:rPr>
              <a:t>1</a:t>
            </a:r>
            <a:r>
              <a:rPr lang="zh-CN" altLang="en-US" sz="1400" b="0" i="0" dirty="0">
                <a:solidFill>
                  <a:srgbClr val="000000"/>
                </a:solidFill>
                <a:effectLst/>
                <a:latin typeface="noto"/>
              </a:rPr>
              <a:t>、回收体系的建立：在韩国，由于难以直接开采原矿，因此有必要从使用稀土的终端产品中回收资源。</a:t>
            </a:r>
            <a:endParaRPr lang="en-US" altLang="zh-CN" sz="1400" b="0" i="0" dirty="0">
              <a:solidFill>
                <a:srgbClr val="000000"/>
              </a:solidFill>
              <a:effectLst/>
              <a:latin typeface="noto"/>
            </a:endParaRPr>
          </a:p>
          <a:p>
            <a:pPr>
              <a:lnSpc>
                <a:spcPct val="200000"/>
              </a:lnSpc>
            </a:pPr>
            <a:r>
              <a:rPr lang="en-US" altLang="ko-KR" sz="1400" dirty="0">
                <a:latin typeface="+mn-ea"/>
              </a:rPr>
              <a:t>    - </a:t>
            </a:r>
            <a:r>
              <a:rPr lang="zh-CN" altLang="en-US" sz="1400" dirty="0">
                <a:latin typeface="+mn-ea"/>
              </a:rPr>
              <a:t>建立废物回收系统</a:t>
            </a:r>
            <a:endParaRPr lang="en-US" altLang="ko-KR" sz="1400" dirty="0">
              <a:latin typeface="+mn-ea"/>
            </a:endParaRPr>
          </a:p>
          <a:p>
            <a:pPr>
              <a:lnSpc>
                <a:spcPct val="150000"/>
              </a:lnSpc>
            </a:pPr>
            <a:r>
              <a:rPr lang="en-US" altLang="ko-KR" sz="1400" b="1" dirty="0">
                <a:latin typeface="+mn-ea"/>
              </a:rPr>
              <a:t>    </a:t>
            </a:r>
            <a:r>
              <a:rPr lang="en-US" altLang="ko-KR" sz="1400" dirty="0">
                <a:latin typeface="+mn-ea"/>
              </a:rPr>
              <a:t>- </a:t>
            </a:r>
            <a:r>
              <a:rPr lang="zh-CN" altLang="en-US" sz="1400" dirty="0">
                <a:latin typeface="+mn-ea"/>
              </a:rPr>
              <a:t>必须准备建立回收设施和扩大环保回收技术研发等政策支持体系</a:t>
            </a:r>
            <a:endParaRPr lang="en-US" altLang="ko-KR" sz="1400" dirty="0">
              <a:latin typeface="+mn-ea"/>
            </a:endParaRPr>
          </a:p>
          <a:p>
            <a:pPr>
              <a:lnSpc>
                <a:spcPct val="150000"/>
              </a:lnSpc>
            </a:pPr>
            <a:r>
              <a:rPr lang="en-US" altLang="ko-KR" sz="1400" dirty="0">
                <a:latin typeface="+mn-ea"/>
              </a:rPr>
              <a:t>    - </a:t>
            </a:r>
            <a:r>
              <a:rPr lang="zh-CN" altLang="en-US" sz="1400" dirty="0">
                <a:latin typeface="+mn-ea"/>
              </a:rPr>
              <a:t>为扩大废弃物资源收集、分类、交易的资源回收发展奠定制度基础。</a:t>
            </a:r>
            <a:endParaRPr lang="en-US" altLang="zh-CN" sz="1400" dirty="0">
              <a:latin typeface="+mn-ea"/>
            </a:endParaRPr>
          </a:p>
          <a:p>
            <a:pPr>
              <a:lnSpc>
                <a:spcPct val="150000"/>
              </a:lnSpc>
            </a:pPr>
            <a:endParaRPr lang="en-US" altLang="ko-KR" sz="1400" dirty="0">
              <a:latin typeface="+mn-ea"/>
            </a:endParaRPr>
          </a:p>
          <a:p>
            <a:pPr>
              <a:lnSpc>
                <a:spcPct val="150000"/>
              </a:lnSpc>
            </a:pPr>
            <a:r>
              <a:rPr lang="en-US" altLang="ko-KR" sz="1400" dirty="0">
                <a:latin typeface="+mn-ea"/>
              </a:rPr>
              <a:t>2</a:t>
            </a:r>
            <a:r>
              <a:rPr lang="zh-CN" altLang="en-US" sz="1400" dirty="0">
                <a:latin typeface="+mn-ea"/>
              </a:rPr>
              <a:t>、重稀土还原替代技术开发</a:t>
            </a:r>
            <a:endParaRPr lang="en-US" altLang="ko-KR" sz="1400" b="0" i="0" dirty="0">
              <a:solidFill>
                <a:srgbClr val="000000"/>
              </a:solidFill>
              <a:effectLst/>
              <a:latin typeface="noto"/>
            </a:endParaRPr>
          </a:p>
          <a:p>
            <a:pPr>
              <a:lnSpc>
                <a:spcPct val="150000"/>
              </a:lnSpc>
            </a:pPr>
            <a:r>
              <a:rPr lang="en-US" altLang="ko-KR" sz="1400" dirty="0">
                <a:latin typeface="+mn-ea"/>
              </a:rPr>
              <a:t>    - </a:t>
            </a:r>
            <a:r>
              <a:rPr lang="zh-CN" altLang="en-US" sz="1400" dirty="0">
                <a:latin typeface="+mn-ea"/>
              </a:rPr>
              <a:t>存在供应链风险，因为稀土生产仅限于某些国家，并且很可能用于战略用途。</a:t>
            </a:r>
            <a:endParaRPr lang="en-US" altLang="zh-CN" sz="1400" dirty="0">
              <a:latin typeface="+mn-ea"/>
            </a:endParaRPr>
          </a:p>
          <a:p>
            <a:pPr>
              <a:lnSpc>
                <a:spcPct val="150000"/>
              </a:lnSpc>
            </a:pPr>
            <a:r>
              <a:rPr lang="en-US" altLang="ko-KR" sz="1400" dirty="0">
                <a:latin typeface="+mn-ea"/>
              </a:rPr>
              <a:t>    - </a:t>
            </a:r>
            <a:r>
              <a:rPr lang="zh-CN" altLang="en-US" sz="1400" dirty="0">
                <a:latin typeface="+mn-ea"/>
              </a:rPr>
              <a:t>开发重稀土还原技术和替代技术对于风险管理至关重要。</a:t>
            </a:r>
            <a:endParaRPr lang="en-US" altLang="zh-CN" sz="1400" dirty="0">
              <a:latin typeface="+mn-ea"/>
            </a:endParaRPr>
          </a:p>
          <a:p>
            <a:pPr>
              <a:lnSpc>
                <a:spcPct val="150000"/>
              </a:lnSpc>
            </a:pPr>
            <a:endParaRPr lang="en-US" altLang="ko-KR" sz="1400" dirty="0">
              <a:solidFill>
                <a:srgbClr val="000000"/>
              </a:solidFill>
              <a:latin typeface="noto"/>
            </a:endParaRPr>
          </a:p>
          <a:p>
            <a:pPr>
              <a:lnSpc>
                <a:spcPct val="150000"/>
              </a:lnSpc>
            </a:pPr>
            <a:r>
              <a:rPr lang="en-US" altLang="ko-KR" sz="1400" dirty="0">
                <a:latin typeface="+mn-ea"/>
              </a:rPr>
              <a:t>3</a:t>
            </a:r>
            <a:r>
              <a:rPr lang="zh-CN" altLang="en-US" sz="1400" dirty="0">
                <a:latin typeface="+mn-ea"/>
              </a:rPr>
              <a:t>、稀土标准化建设</a:t>
            </a:r>
            <a:endParaRPr lang="en-US" altLang="ko-KR" sz="1400" dirty="0">
              <a:latin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kumimoji="0" lang="en-US" altLang="ko-K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4.</a:t>
            </a:r>
            <a:r>
              <a:rPr kumimoji="0" lang="zh-CN" altLang="en-US" sz="32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小结</a:t>
            </a:r>
            <a:endParaRPr lang="ko-KR" altLang="en-US" sz="3200" b="1" dirty="0">
              <a:effectLst>
                <a:outerShdw blurRad="38100" dist="38100" dir="2700000" algn="tl">
                  <a:srgbClr val="000000">
                    <a:alpha val="43137"/>
                  </a:srgbClr>
                </a:outerShdw>
              </a:effectLst>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563291"/>
            <a:chOff x="682625" y="1422400"/>
            <a:chExt cx="8632825" cy="979060"/>
          </a:xfrm>
        </p:grpSpPr>
        <p:sp>
          <p:nvSpPr>
            <p:cNvPr id="14" name="TextBox 7"/>
            <p:cNvSpPr txBox="1">
              <a:spLocks noChangeArrowheads="1"/>
            </p:cNvSpPr>
            <p:nvPr/>
          </p:nvSpPr>
          <p:spPr bwMode="auto">
            <a:xfrm>
              <a:off x="1777999" y="2000249"/>
              <a:ext cx="6697662" cy="401211"/>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5" name="TextBox 4"/>
          <p:cNvSpPr txBox="1"/>
          <p:nvPr/>
        </p:nvSpPr>
        <p:spPr>
          <a:xfrm>
            <a:off x="838200" y="1155382"/>
            <a:ext cx="10911840" cy="1622304"/>
          </a:xfrm>
          <a:prstGeom prst="rect">
            <a:avLst/>
          </a:prstGeom>
          <a:noFill/>
        </p:spPr>
        <p:txBody>
          <a:bodyPr wrap="square" rtlCol="0" anchor="ctr">
            <a:spAutoFit/>
          </a:bodyPr>
          <a:lstStyle/>
          <a:p>
            <a:pPr>
              <a:lnSpc>
                <a:spcPct val="200000"/>
              </a:lnSpc>
            </a:pPr>
            <a:r>
              <a:rPr lang="en-US" altLang="zh-CN" sz="2000" b="1" i="0" dirty="0">
                <a:solidFill>
                  <a:schemeClr val="accent1"/>
                </a:solidFill>
                <a:effectLst/>
                <a:latin typeface="noto"/>
              </a:rPr>
              <a:t>ISO</a:t>
            </a:r>
            <a:r>
              <a:rPr lang="zh-CN" altLang="en-US" sz="2000" b="1" i="0" dirty="0">
                <a:solidFill>
                  <a:schemeClr val="accent1"/>
                </a:solidFill>
                <a:effectLst/>
                <a:latin typeface="noto"/>
              </a:rPr>
              <a:t>国际标准化趋势</a:t>
            </a:r>
            <a:endParaRPr lang="en-US" altLang="zh-CN" sz="2000" b="1" i="0" dirty="0">
              <a:solidFill>
                <a:schemeClr val="accent1"/>
              </a:solidFill>
              <a:effectLst/>
              <a:latin typeface="noto"/>
            </a:endParaRPr>
          </a:p>
          <a:p>
            <a:pPr>
              <a:lnSpc>
                <a:spcPct val="200000"/>
              </a:lnSpc>
            </a:pPr>
            <a:r>
              <a:rPr lang="zh-CN" altLang="en-US" sz="1600" b="0" i="0" dirty="0">
                <a:solidFill>
                  <a:srgbClr val="000000"/>
                </a:solidFill>
                <a:effectLst/>
                <a:latin typeface="noto"/>
              </a:rPr>
              <a:t>国际标准：稀土于</a:t>
            </a:r>
            <a:r>
              <a:rPr lang="en-US" altLang="zh-CN" sz="1600" b="0" i="0" dirty="0">
                <a:solidFill>
                  <a:srgbClr val="000000"/>
                </a:solidFill>
                <a:effectLst/>
                <a:latin typeface="noto"/>
              </a:rPr>
              <a:t>2015</a:t>
            </a:r>
            <a:r>
              <a:rPr lang="zh-CN" altLang="en-US" sz="1600" b="0" i="0" dirty="0">
                <a:solidFill>
                  <a:srgbClr val="000000"/>
                </a:solidFill>
                <a:effectLst/>
                <a:latin typeface="noto"/>
              </a:rPr>
              <a:t>年通过国际标准化组织（</a:t>
            </a:r>
            <a:r>
              <a:rPr lang="en-US" altLang="zh-CN" sz="1600" b="0" i="0" dirty="0">
                <a:solidFill>
                  <a:srgbClr val="000000"/>
                </a:solidFill>
                <a:effectLst/>
                <a:latin typeface="noto"/>
              </a:rPr>
              <a:t>ISO</a:t>
            </a:r>
            <a:r>
              <a:rPr lang="zh-CN" altLang="en-US" sz="1600" b="0" i="0" dirty="0">
                <a:solidFill>
                  <a:srgbClr val="000000"/>
                </a:solidFill>
                <a:effectLst/>
                <a:latin typeface="noto"/>
              </a:rPr>
              <a:t>）建立了</a:t>
            </a:r>
            <a:r>
              <a:rPr lang="en-US" altLang="zh-CN" sz="1600" b="0" i="0" dirty="0">
                <a:solidFill>
                  <a:srgbClr val="000000"/>
                </a:solidFill>
                <a:effectLst/>
                <a:latin typeface="noto"/>
              </a:rPr>
              <a:t>ISO/TC 298</a:t>
            </a:r>
            <a:r>
              <a:rPr lang="zh-CN" altLang="en-US" sz="1600" b="0" i="0" dirty="0">
                <a:solidFill>
                  <a:srgbClr val="000000"/>
                </a:solidFill>
                <a:effectLst/>
                <a:latin typeface="noto"/>
              </a:rPr>
              <a:t>（稀土），发布了</a:t>
            </a:r>
            <a:r>
              <a:rPr lang="en-US" altLang="zh-CN" sz="1600" b="0" i="0" dirty="0">
                <a:solidFill>
                  <a:srgbClr val="000000"/>
                </a:solidFill>
                <a:effectLst/>
                <a:latin typeface="noto"/>
              </a:rPr>
              <a:t>7</a:t>
            </a:r>
            <a:r>
              <a:rPr lang="zh-CN" altLang="en-US" sz="1600" b="0" i="0" dirty="0">
                <a:solidFill>
                  <a:srgbClr val="000000"/>
                </a:solidFill>
                <a:effectLst/>
                <a:latin typeface="noto"/>
              </a:rPr>
              <a:t>个国际标准，</a:t>
            </a:r>
            <a:r>
              <a:rPr lang="en-US" altLang="zh-CN" sz="1600" b="0" i="0" dirty="0">
                <a:solidFill>
                  <a:srgbClr val="000000"/>
                </a:solidFill>
                <a:effectLst/>
                <a:latin typeface="noto"/>
              </a:rPr>
              <a:t>9</a:t>
            </a:r>
            <a:r>
              <a:rPr lang="zh-CN" altLang="en-US" sz="1600" b="0" i="0" dirty="0">
                <a:solidFill>
                  <a:srgbClr val="000000"/>
                </a:solidFill>
                <a:effectLst/>
                <a:latin typeface="noto"/>
              </a:rPr>
              <a:t>个标准正在制定中</a:t>
            </a:r>
            <a:endParaRPr lang="ko-KR" altLang="en-US" sz="1600" kern="0" spc="0" dirty="0">
              <a:solidFill>
                <a:srgbClr val="000000"/>
              </a:solidFill>
              <a:effectLst/>
              <a:latin typeface="함초롬바탕 확장B" panose="02020603000000000000" pitchFamily="18" charset="-127"/>
            </a:endParaRPr>
          </a:p>
        </p:txBody>
      </p:sp>
      <p:sp>
        <p:nvSpPr>
          <p:cNvPr id="3" name="TextBox 2"/>
          <p:cNvSpPr txBox="1"/>
          <p:nvPr/>
        </p:nvSpPr>
        <p:spPr>
          <a:xfrm>
            <a:off x="838200" y="5872529"/>
            <a:ext cx="7297132" cy="246221"/>
          </a:xfrm>
          <a:prstGeom prst="rect">
            <a:avLst/>
          </a:prstGeom>
          <a:noFill/>
        </p:spPr>
        <p:txBody>
          <a:bodyPr wrap="square" rtlCol="0">
            <a:spAutoFit/>
          </a:bodyPr>
          <a:lstStyle/>
          <a:p>
            <a:r>
              <a:rPr lang="zh-CN" altLang="en-US" sz="1000" b="0" i="0" dirty="0">
                <a:solidFill>
                  <a:srgbClr val="000000"/>
                </a:solidFill>
                <a:effectLst/>
                <a:latin typeface="noto"/>
              </a:rPr>
              <a:t>* </a:t>
            </a:r>
            <a:r>
              <a:rPr lang="en-US" altLang="zh-CN" sz="1000" b="0" i="0" dirty="0">
                <a:solidFill>
                  <a:srgbClr val="000000"/>
                </a:solidFill>
                <a:effectLst/>
                <a:latin typeface="noto"/>
              </a:rPr>
              <a:t>ISO/TC 298</a:t>
            </a:r>
            <a:r>
              <a:rPr lang="zh-CN" altLang="en-US" sz="1000" b="0" i="0" dirty="0">
                <a:solidFill>
                  <a:srgbClr val="000000"/>
                </a:solidFill>
                <a:effectLst/>
                <a:latin typeface="noto"/>
              </a:rPr>
              <a:t>（稀土）：美国、日本、澳大利亚、韩国等</a:t>
            </a:r>
            <a:r>
              <a:rPr lang="en-US" altLang="zh-CN" sz="1000" b="0" i="0" dirty="0">
                <a:solidFill>
                  <a:srgbClr val="000000"/>
                </a:solidFill>
                <a:effectLst/>
                <a:latin typeface="noto"/>
              </a:rPr>
              <a:t>35</a:t>
            </a:r>
            <a:r>
              <a:rPr lang="zh-CN" altLang="en-US" sz="1000" b="0" i="0" dirty="0">
                <a:solidFill>
                  <a:srgbClr val="000000"/>
                </a:solidFill>
                <a:effectLst/>
                <a:latin typeface="noto"/>
              </a:rPr>
              <a:t>个国家参与，中国为秘书长</a:t>
            </a:r>
            <a:endParaRPr lang="en-US" altLang="ko-KR" sz="1000" dirty="0"/>
          </a:p>
        </p:txBody>
      </p:sp>
      <p:graphicFrame>
        <p:nvGraphicFramePr>
          <p:cNvPr id="4" name="표 3"/>
          <p:cNvGraphicFramePr>
            <a:graphicFrameLocks noGrp="1"/>
          </p:cNvGraphicFramePr>
          <p:nvPr/>
        </p:nvGraphicFramePr>
        <p:xfrm>
          <a:off x="961532" y="2837801"/>
          <a:ext cx="9973561" cy="2763625"/>
        </p:xfrm>
        <a:graphic>
          <a:graphicData uri="http://schemas.openxmlformats.org/drawingml/2006/table">
            <a:tbl>
              <a:tblPr>
                <a:effectLst>
                  <a:outerShdw blurRad="50800" dist="38100" dir="2700000" algn="tl" rotWithShape="0">
                    <a:prstClr val="black">
                      <a:alpha val="40000"/>
                    </a:prstClr>
                  </a:outerShdw>
                </a:effectLst>
              </a:tblPr>
              <a:tblGrid>
                <a:gridCol w="1720754"/>
                <a:gridCol w="1605141"/>
                <a:gridCol w="1211154"/>
                <a:gridCol w="1457777"/>
                <a:gridCol w="1457777"/>
                <a:gridCol w="1260479"/>
                <a:gridCol w="1260479"/>
              </a:tblGrid>
              <a:tr h="419578">
                <a:tc gridSpan="7">
                  <a:txBody>
                    <a:bodyPr/>
                    <a:lstStyle/>
                    <a:p>
                      <a:pPr marL="0" marR="63500" indent="0" algn="ctr" fontAlgn="base" latinLnBrk="0">
                        <a:lnSpc>
                          <a:spcPct val="120000"/>
                        </a:lnSpc>
                        <a:spcBef>
                          <a:spcPts val="0"/>
                        </a:spcBef>
                        <a:spcAft>
                          <a:spcPts val="0"/>
                        </a:spcAft>
                      </a:pPr>
                      <a:r>
                        <a:rPr lang="en-US" sz="1400" b="1" kern="0" spc="-60" dirty="0">
                          <a:solidFill>
                            <a:srgbClr val="000000"/>
                          </a:solidFill>
                          <a:effectLst/>
                          <a:latin typeface="한양중고딕"/>
                          <a:ea typeface="한양중고딕"/>
                        </a:rPr>
                        <a:t>ISO/TC 298（</a:t>
                      </a:r>
                      <a:r>
                        <a:rPr lang="zh-CN" altLang="en-US" sz="1400" b="1" kern="0" spc="-60" dirty="0">
                          <a:solidFill>
                            <a:srgbClr val="000000"/>
                          </a:solidFill>
                          <a:effectLst/>
                          <a:latin typeface="한양중고딕"/>
                          <a:ea typeface="한양중고딕"/>
                        </a:rPr>
                        <a:t>稀土）</a:t>
                      </a:r>
                      <a:endParaRPr 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2">
                        <a:lumMod val="75000"/>
                      </a:schemeClr>
                    </a:solidFill>
                  </a:tcPr>
                </a:tc>
                <a:tc hMerge="1">
                  <a:tcPr/>
                </a:tc>
                <a:tc hMerge="1">
                  <a:tcPr/>
                </a:tc>
                <a:tc hMerge="1">
                  <a:tcPr/>
                </a:tc>
                <a:tc hMerge="1">
                  <a:tcPr/>
                </a:tc>
                <a:tc hMerge="1">
                  <a:tcPr/>
                </a:tc>
                <a:tc hMerge="1">
                  <a:tcPr/>
                </a:tc>
              </a:tr>
              <a:tr h="476250">
                <a:tc gridSpan="2">
                  <a:txBody>
                    <a:bodyPr/>
                    <a:lstStyle/>
                    <a:p>
                      <a:pPr marL="0" marR="0" indent="0" algn="ctr" fontAlgn="base" latinLnBrk="0">
                        <a:lnSpc>
                          <a:spcPct val="120000"/>
                        </a:lnSpc>
                        <a:spcBef>
                          <a:spcPts val="0"/>
                        </a:spcBef>
                        <a:spcAft>
                          <a:spcPts val="0"/>
                        </a:spcAft>
                      </a:pPr>
                      <a:r>
                        <a:rPr lang="zh-CN" altLang="en-US" sz="1400" b="0" i="0" kern="1200" dirty="0">
                          <a:solidFill>
                            <a:schemeClr val="tx1"/>
                          </a:solidFill>
                          <a:effectLst/>
                          <a:latin typeface="+mn-lt"/>
                          <a:ea typeface="+mn-ea"/>
                          <a:cs typeface="+mn-cs"/>
                        </a:rPr>
                        <a:t>小组委员会</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2">
                        <a:lumMod val="75000"/>
                      </a:schemeClr>
                    </a:solidFill>
                  </a:tcPr>
                </a:tc>
                <a:tc hMerge="1">
                  <a:tcPr/>
                </a:tc>
                <a:tc>
                  <a:txBody>
                    <a:bodyPr/>
                    <a:lstStyle/>
                    <a:p>
                      <a:pPr marL="0" marR="0" indent="0" algn="ctr" fontAlgn="base" latinLnBrk="0">
                        <a:lnSpc>
                          <a:spcPct val="120000"/>
                        </a:lnSpc>
                        <a:spcBef>
                          <a:spcPts val="0"/>
                        </a:spcBef>
                        <a:spcAft>
                          <a:spcPts val="0"/>
                        </a:spcAft>
                      </a:pPr>
                      <a:r>
                        <a:rPr lang="zh-CN" altLang="en-US" sz="1400" kern="0" spc="-60" dirty="0">
                          <a:solidFill>
                            <a:srgbClr val="000000"/>
                          </a:solidFill>
                          <a:effectLst/>
                          <a:latin typeface="한양중고딕"/>
                          <a:ea typeface="한양중고딕"/>
                        </a:rPr>
                        <a:t>工作组</a:t>
                      </a:r>
                      <a:r>
                        <a:rPr lang="en-US" sz="1400" kern="0" spc="-60" dirty="0">
                          <a:solidFill>
                            <a:srgbClr val="000000"/>
                          </a:solidFill>
                          <a:effectLst/>
                          <a:latin typeface="한양중고딕"/>
                          <a:ea typeface="한양중고딕"/>
                        </a:rPr>
                        <a:t>1</a:t>
                      </a:r>
                      <a:endParaRPr 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zh-CN" altLang="en-US" sz="1400" kern="0" spc="-60" dirty="0">
                          <a:solidFill>
                            <a:srgbClr val="FF0000"/>
                          </a:solidFill>
                          <a:effectLst/>
                          <a:latin typeface="한양중고딕"/>
                          <a:ea typeface="한양중고딕"/>
                        </a:rPr>
                        <a:t>工作组</a:t>
                      </a:r>
                      <a:r>
                        <a:rPr lang="en-US" sz="1400" kern="0" spc="-60" dirty="0">
                          <a:solidFill>
                            <a:srgbClr val="FF0000"/>
                          </a:solidFill>
                          <a:effectLst/>
                          <a:latin typeface="한양중고딕"/>
                          <a:ea typeface="한양중고딕"/>
                        </a:rPr>
                        <a:t>2</a:t>
                      </a:r>
                      <a:endParaRPr lang="en-US" sz="1400" kern="0" spc="0" dirty="0">
                        <a:solidFill>
                          <a:srgbClr val="FF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zh-CN" altLang="en-US" sz="1400" kern="0" spc="-60" dirty="0">
                          <a:solidFill>
                            <a:srgbClr val="000000"/>
                          </a:solidFill>
                          <a:effectLst/>
                          <a:latin typeface="한양중고딕"/>
                          <a:ea typeface="한양중고딕"/>
                        </a:rPr>
                        <a:t>工作组</a:t>
                      </a:r>
                      <a:r>
                        <a:rPr lang="en-US" sz="1400" kern="0" spc="-60" dirty="0">
                          <a:solidFill>
                            <a:srgbClr val="000000"/>
                          </a:solidFill>
                          <a:effectLst/>
                          <a:latin typeface="한양중고딕"/>
                          <a:ea typeface="한양중고딕"/>
                        </a:rPr>
                        <a:t>3</a:t>
                      </a:r>
                      <a:endParaRPr 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zh-CN" altLang="en-US" sz="1400" kern="0" spc="-60" dirty="0">
                          <a:solidFill>
                            <a:srgbClr val="000000"/>
                          </a:solidFill>
                          <a:effectLst/>
                          <a:latin typeface="한양중고딕"/>
                          <a:ea typeface="한양중고딕"/>
                        </a:rPr>
                        <a:t>工作组</a:t>
                      </a:r>
                      <a:r>
                        <a:rPr lang="en-US" sz="1400" kern="0" spc="-60" dirty="0">
                          <a:solidFill>
                            <a:srgbClr val="000000"/>
                          </a:solidFill>
                          <a:effectLst/>
                          <a:latin typeface="한양중고딕"/>
                          <a:ea typeface="한양중고딕"/>
                        </a:rPr>
                        <a:t>4</a:t>
                      </a:r>
                      <a:endParaRPr 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zh-CN" altLang="en-US" sz="1400" kern="0" spc="-60" dirty="0">
                          <a:solidFill>
                            <a:srgbClr val="000000"/>
                          </a:solidFill>
                          <a:effectLst/>
                          <a:latin typeface="한양중고딕"/>
                          <a:ea typeface="한양중고딕"/>
                        </a:rPr>
                        <a:t>工作组</a:t>
                      </a:r>
                      <a:r>
                        <a:rPr lang="en-US" sz="1400" kern="0" spc="-60" dirty="0">
                          <a:solidFill>
                            <a:srgbClr val="000000"/>
                          </a:solidFill>
                          <a:effectLst/>
                          <a:latin typeface="한양중고딕"/>
                          <a:ea typeface="한양중고딕"/>
                        </a:rPr>
                        <a:t>5</a:t>
                      </a:r>
                      <a:endParaRPr 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r>
              <a:tr h="617595">
                <a:tc gridSpan="2">
                  <a:txBody>
                    <a:bodyPr/>
                    <a:lstStyle/>
                    <a:p>
                      <a:pPr marL="0" marR="0" indent="0" algn="ctr" fontAlgn="base" latinLnBrk="0">
                        <a:lnSpc>
                          <a:spcPct val="120000"/>
                        </a:lnSpc>
                        <a:spcBef>
                          <a:spcPts val="0"/>
                        </a:spcBef>
                        <a:spcAft>
                          <a:spcPts val="0"/>
                        </a:spcAft>
                      </a:pPr>
                      <a:r>
                        <a:rPr lang="zh-CN" altLang="en-US" sz="1400" b="1" kern="0" spc="-60" dirty="0">
                          <a:solidFill>
                            <a:srgbClr val="000000"/>
                          </a:solidFill>
                          <a:effectLst/>
                          <a:latin typeface="한양중고딕"/>
                        </a:rPr>
                        <a:t>章节</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2">
                        <a:lumMod val="75000"/>
                      </a:schemeClr>
                    </a:solidFill>
                  </a:tcPr>
                </a:tc>
                <a:tc hMerge="1">
                  <a:tcPr/>
                </a:tc>
                <a:tc>
                  <a:txBody>
                    <a:bodyPr/>
                    <a:lstStyle/>
                    <a:p>
                      <a:pPr marL="0" marR="0" indent="0" algn="ctr" fontAlgn="base" latinLnBrk="0">
                        <a:lnSpc>
                          <a:spcPct val="120000"/>
                        </a:lnSpc>
                        <a:spcBef>
                          <a:spcPts val="0"/>
                        </a:spcBef>
                        <a:spcAft>
                          <a:spcPts val="0"/>
                        </a:spcAft>
                      </a:pPr>
                      <a:r>
                        <a:rPr lang="zh-CN" altLang="en-US" sz="1200" b="0" i="0" kern="1200" dirty="0">
                          <a:solidFill>
                            <a:schemeClr val="tx1"/>
                          </a:solidFill>
                          <a:effectLst/>
                          <a:latin typeface="+mn-lt"/>
                          <a:ea typeface="+mn-ea"/>
                          <a:cs typeface="+mn-cs"/>
                        </a:rPr>
                        <a:t>术语和定义</a:t>
                      </a:r>
                      <a:endParaRPr lang="ko-KR" altLang="en-US" sz="12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zh-CN" altLang="en-US" sz="1400" b="0" i="0" kern="1200" dirty="0">
                          <a:solidFill>
                            <a:srgbClr val="FF0000"/>
                          </a:solidFill>
                          <a:effectLst/>
                          <a:latin typeface="+mn-lt"/>
                          <a:ea typeface="+mn-ea"/>
                          <a:cs typeface="+mn-cs"/>
                        </a:rPr>
                        <a:t>回收</a:t>
                      </a:r>
                      <a:endParaRPr lang="ko-KR" altLang="en-US" sz="1400" kern="0" spc="0" dirty="0">
                        <a:solidFill>
                          <a:srgbClr val="FF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zh-CN" altLang="en-US" sz="1400" b="0" i="0" kern="1200" dirty="0">
                          <a:solidFill>
                            <a:schemeClr val="tx1"/>
                          </a:solidFill>
                          <a:effectLst/>
                          <a:latin typeface="+mn-lt"/>
                          <a:ea typeface="+mn-ea"/>
                          <a:cs typeface="+mn-cs"/>
                        </a:rPr>
                        <a:t>追溯和包装、标签</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zh-CN" altLang="en-US" sz="1400" b="0" i="0" kern="1200" dirty="0">
                          <a:solidFill>
                            <a:schemeClr val="tx1"/>
                          </a:solidFill>
                          <a:effectLst/>
                          <a:latin typeface="+mn-lt"/>
                          <a:ea typeface="+mn-ea"/>
                          <a:cs typeface="+mn-cs"/>
                        </a:rPr>
                        <a:t>测试与分析</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zh-CN" altLang="en-US" sz="1400" b="0" i="0" kern="1200" dirty="0">
                          <a:solidFill>
                            <a:schemeClr val="tx1"/>
                          </a:solidFill>
                          <a:effectLst/>
                          <a:latin typeface="+mn-lt"/>
                          <a:ea typeface="+mn-ea"/>
                          <a:cs typeface="+mn-cs"/>
                        </a:rPr>
                        <a:t>可持续性</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r>
              <a:tr h="625101">
                <a:tc rowSpan="2">
                  <a:txBody>
                    <a:bodyPr/>
                    <a:lstStyle/>
                    <a:p>
                      <a:pPr marL="0" marR="0" indent="0" algn="ctr" fontAlgn="base" latinLnBrk="0">
                        <a:lnSpc>
                          <a:spcPct val="120000"/>
                        </a:lnSpc>
                        <a:spcBef>
                          <a:spcPts val="0"/>
                        </a:spcBef>
                        <a:spcAft>
                          <a:spcPts val="0"/>
                        </a:spcAft>
                      </a:pPr>
                      <a:r>
                        <a:rPr lang="zh-CN" altLang="en-US" sz="1400" b="0" i="0" kern="1200" dirty="0">
                          <a:solidFill>
                            <a:schemeClr val="tx1"/>
                          </a:solidFill>
                          <a:effectLst/>
                          <a:latin typeface="+mn-lt"/>
                          <a:ea typeface="+mn-ea"/>
                          <a:cs typeface="+mn-cs"/>
                        </a:rPr>
                        <a:t>国际标准</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indent="0" algn="ctr" fontAlgn="base" latinLnBrk="0">
                        <a:lnSpc>
                          <a:spcPct val="120000"/>
                        </a:lnSpc>
                        <a:spcBef>
                          <a:spcPts val="0"/>
                        </a:spcBef>
                        <a:spcAft>
                          <a:spcPts val="0"/>
                        </a:spcAft>
                      </a:pPr>
                      <a:r>
                        <a:rPr lang="zh-CN" altLang="en-US" sz="1400" b="0" i="0" kern="1200" dirty="0">
                          <a:solidFill>
                            <a:schemeClr val="tx1"/>
                          </a:solidFill>
                          <a:effectLst/>
                          <a:latin typeface="+mn-lt"/>
                          <a:ea typeface="+mn-ea"/>
                          <a:cs typeface="+mn-cs"/>
                        </a:rPr>
                        <a:t>发布</a:t>
                      </a:r>
                      <a:br>
                        <a:rPr lang="en-US" altLang="ko-KR" sz="1400" dirty="0"/>
                      </a:br>
                      <a:r>
                        <a:rPr lang="en-US" altLang="ko-KR" sz="1400" b="0" i="0" kern="1200" dirty="0">
                          <a:solidFill>
                            <a:schemeClr val="tx1"/>
                          </a:solidFill>
                          <a:effectLst/>
                          <a:latin typeface="+mn-lt"/>
                          <a:ea typeface="+mn-ea"/>
                          <a:cs typeface="+mn-cs"/>
                        </a:rPr>
                        <a:t>(7</a:t>
                      </a:r>
                      <a:r>
                        <a:rPr lang="zh-CN" altLang="en-US" sz="1400" b="0" i="0" kern="1200" dirty="0">
                          <a:solidFill>
                            <a:schemeClr val="tx1"/>
                          </a:solidFill>
                          <a:effectLst/>
                          <a:latin typeface="+mn-lt"/>
                          <a:ea typeface="+mn-ea"/>
                          <a:cs typeface="+mn-cs"/>
                        </a:rPr>
                        <a:t>个</a:t>
                      </a:r>
                      <a:r>
                        <a:rPr lang="en-US" altLang="ko-KR" sz="1400" b="0" i="0" kern="1200" dirty="0">
                          <a:solidFill>
                            <a:schemeClr val="tx1"/>
                          </a:solidFill>
                          <a:effectLst/>
                          <a:latin typeface="+mn-lt"/>
                          <a:ea typeface="+mn-ea"/>
                          <a:cs typeface="+mn-cs"/>
                        </a:rPr>
                        <a:t>)</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indent="0" algn="ctr" fontAlgn="base" latinLnBrk="0">
                        <a:lnSpc>
                          <a:spcPct val="120000"/>
                        </a:lnSpc>
                        <a:spcBef>
                          <a:spcPts val="0"/>
                        </a:spcBef>
                        <a:spcAft>
                          <a:spcPts val="0"/>
                        </a:spcAft>
                      </a:pPr>
                      <a:r>
                        <a:rPr lang="en-US" altLang="ko-KR" sz="1400" b="0" i="0" kern="1200" dirty="0">
                          <a:solidFill>
                            <a:schemeClr val="tx1"/>
                          </a:solidFill>
                          <a:effectLst/>
                          <a:latin typeface="+mn-lt"/>
                          <a:ea typeface="+mn-ea"/>
                          <a:cs typeface="+mn-cs"/>
                        </a:rPr>
                        <a:t>(2</a:t>
                      </a:r>
                      <a:r>
                        <a:rPr lang="zh-CN" altLang="en-US" sz="1400" b="0" i="0" kern="1200" dirty="0">
                          <a:solidFill>
                            <a:schemeClr val="tx1"/>
                          </a:solidFill>
                          <a:effectLst/>
                          <a:latin typeface="+mn-lt"/>
                          <a:ea typeface="+mn-ea"/>
                          <a:cs typeface="+mn-cs"/>
                        </a:rPr>
                        <a:t>个</a:t>
                      </a:r>
                      <a:r>
                        <a:rPr lang="en-US" altLang="ko-KR" sz="1400" b="0" i="0" kern="1200" dirty="0">
                          <a:solidFill>
                            <a:schemeClr val="tx1"/>
                          </a:solidFill>
                          <a:effectLst/>
                          <a:latin typeface="+mn-lt"/>
                          <a:ea typeface="+mn-ea"/>
                          <a:cs typeface="+mn-cs"/>
                        </a:rPr>
                        <a:t>)</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00000"/>
                        </a:lnSpc>
                        <a:spcBef>
                          <a:spcPts val="0"/>
                        </a:spcBef>
                        <a:spcAft>
                          <a:spcPts val="0"/>
                        </a:spcAft>
                      </a:pPr>
                      <a:r>
                        <a:rPr lang="en-US" altLang="ko-KR" sz="1400" b="0" i="0" kern="1200" dirty="0">
                          <a:solidFill>
                            <a:srgbClr val="FF0000"/>
                          </a:solidFill>
                          <a:effectLst/>
                          <a:latin typeface="+mn-lt"/>
                          <a:ea typeface="+mn-ea"/>
                          <a:cs typeface="+mn-cs"/>
                        </a:rPr>
                        <a:t>1</a:t>
                      </a:r>
                      <a:r>
                        <a:rPr lang="zh-CN" altLang="en-US" sz="1400" b="0" i="0" kern="1200" dirty="0">
                          <a:solidFill>
                            <a:srgbClr val="FF0000"/>
                          </a:solidFill>
                          <a:effectLst/>
                          <a:latin typeface="+mn-lt"/>
                          <a:ea typeface="+mn-ea"/>
                          <a:cs typeface="+mn-cs"/>
                        </a:rPr>
                        <a:t>个</a:t>
                      </a:r>
                      <a:endParaRPr lang="en-US" altLang="ko-KR" sz="1400" b="0" i="0" kern="1200" dirty="0">
                        <a:solidFill>
                          <a:srgbClr val="FF0000"/>
                        </a:solidFill>
                        <a:effectLst/>
                        <a:latin typeface="+mn-lt"/>
                        <a:ea typeface="+mn-ea"/>
                        <a:cs typeface="+mn-cs"/>
                      </a:endParaRPr>
                    </a:p>
                    <a:p>
                      <a:pPr marL="0" marR="0" indent="0" algn="ctr" fontAlgn="base" latinLnBrk="0">
                        <a:lnSpc>
                          <a:spcPct val="100000"/>
                        </a:lnSpc>
                        <a:spcBef>
                          <a:spcPts val="0"/>
                        </a:spcBef>
                        <a:spcAft>
                          <a:spcPts val="0"/>
                        </a:spcAft>
                      </a:pPr>
                      <a:r>
                        <a:rPr lang="en-US" altLang="ko-KR" sz="1400" b="1" kern="0" spc="-60" dirty="0">
                          <a:solidFill>
                            <a:srgbClr val="FF0000"/>
                          </a:solidFill>
                          <a:effectLst/>
                          <a:latin typeface="한양중고딕"/>
                          <a:ea typeface="한양중고딕"/>
                        </a:rPr>
                        <a:t>(</a:t>
                      </a:r>
                      <a:r>
                        <a:rPr lang="zh-CN" altLang="en-US" sz="1400" b="1" kern="0" spc="-60" dirty="0">
                          <a:solidFill>
                            <a:srgbClr val="FF0000"/>
                          </a:solidFill>
                          <a:effectLst/>
                          <a:latin typeface="한양중고딕"/>
                          <a:ea typeface="한양중고딕"/>
                        </a:rPr>
                        <a:t>韩国</a:t>
                      </a:r>
                      <a:r>
                        <a:rPr lang="en-US" altLang="ko-KR" sz="1400" b="1" kern="0" spc="-60" dirty="0">
                          <a:solidFill>
                            <a:srgbClr val="FF0000"/>
                          </a:solidFill>
                          <a:effectLst/>
                          <a:latin typeface="한양중고딕"/>
                          <a:ea typeface="한양중고딕"/>
                        </a:rPr>
                        <a:t>)</a:t>
                      </a:r>
                      <a:endParaRPr lang="ko-KR" altLang="en-US" sz="1400" kern="0" spc="0" dirty="0">
                        <a:solidFill>
                          <a:srgbClr val="FF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en-US" altLang="ko-KR" sz="1400" b="0" i="0" kern="1200" dirty="0">
                          <a:solidFill>
                            <a:schemeClr val="tx1"/>
                          </a:solidFill>
                          <a:effectLst/>
                          <a:latin typeface="+mn-lt"/>
                          <a:ea typeface="+mn-ea"/>
                          <a:cs typeface="+mn-cs"/>
                        </a:rPr>
                        <a:t>(2</a:t>
                      </a:r>
                      <a:r>
                        <a:rPr lang="zh-CN" altLang="en-US" sz="1400" b="0" i="0" kern="1200" dirty="0">
                          <a:solidFill>
                            <a:schemeClr val="tx1"/>
                          </a:solidFill>
                          <a:effectLst/>
                          <a:latin typeface="+mn-lt"/>
                          <a:ea typeface="+mn-ea"/>
                          <a:cs typeface="+mn-cs"/>
                        </a:rPr>
                        <a:t>个</a:t>
                      </a:r>
                      <a:r>
                        <a:rPr lang="en-US" altLang="ko-KR" sz="1400" b="0" i="0" kern="1200" dirty="0">
                          <a:solidFill>
                            <a:schemeClr val="tx1"/>
                          </a:solidFill>
                          <a:effectLst/>
                          <a:latin typeface="+mn-lt"/>
                          <a:ea typeface="+mn-ea"/>
                          <a:cs typeface="+mn-cs"/>
                        </a:rPr>
                        <a:t>)</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en-US" sz="1400" kern="0" spc="-60" dirty="0">
                          <a:solidFill>
                            <a:srgbClr val="000000"/>
                          </a:solidFill>
                          <a:effectLst/>
                          <a:latin typeface="한양중고딕"/>
                          <a:ea typeface="한양중고딕"/>
                        </a:rPr>
                        <a:t>-</a:t>
                      </a:r>
                      <a:endParaRPr 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en-US" sz="1400" kern="0" spc="-60" dirty="0">
                          <a:solidFill>
                            <a:srgbClr val="000000"/>
                          </a:solidFill>
                          <a:effectLst/>
                          <a:latin typeface="한양중고딕"/>
                          <a:ea typeface="한양중고딕"/>
                        </a:rPr>
                        <a:t>-</a:t>
                      </a:r>
                      <a:endParaRPr 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r>
              <a:tr h="625101">
                <a:tc vMerge="1">
                  <a:tcPr/>
                </a:tc>
                <a:tc>
                  <a:txBody>
                    <a:bodyPr/>
                    <a:lstStyle/>
                    <a:p>
                      <a:pPr marL="0" marR="0" indent="0" algn="ctr" fontAlgn="base" latinLnBrk="0">
                        <a:lnSpc>
                          <a:spcPct val="120000"/>
                        </a:lnSpc>
                        <a:spcBef>
                          <a:spcPts val="0"/>
                        </a:spcBef>
                        <a:spcAft>
                          <a:spcPts val="0"/>
                        </a:spcAft>
                      </a:pPr>
                      <a:r>
                        <a:rPr lang="zh-CN" altLang="en-US" sz="1400" b="0" i="0" kern="1200" dirty="0">
                          <a:solidFill>
                            <a:schemeClr val="tx1"/>
                          </a:solidFill>
                          <a:effectLst/>
                          <a:latin typeface="+mn-lt"/>
                          <a:ea typeface="+mn-ea"/>
                          <a:cs typeface="+mn-cs"/>
                        </a:rPr>
                        <a:t>制定中</a:t>
                      </a:r>
                      <a:br>
                        <a:rPr lang="en-US" altLang="ko-KR" sz="1400" dirty="0"/>
                      </a:br>
                      <a:r>
                        <a:rPr lang="en-US" altLang="ko-KR" sz="1400" b="0" i="0" kern="1200" dirty="0">
                          <a:solidFill>
                            <a:schemeClr val="tx1"/>
                          </a:solidFill>
                          <a:effectLst/>
                          <a:latin typeface="+mn-lt"/>
                          <a:ea typeface="+mn-ea"/>
                          <a:cs typeface="+mn-cs"/>
                        </a:rPr>
                        <a:t>(9</a:t>
                      </a:r>
                      <a:r>
                        <a:rPr lang="zh-CN" altLang="en-US" sz="1400" b="0" i="0" kern="1200" dirty="0">
                          <a:solidFill>
                            <a:schemeClr val="tx1"/>
                          </a:solidFill>
                          <a:effectLst/>
                          <a:latin typeface="+mn-lt"/>
                          <a:ea typeface="+mn-ea"/>
                          <a:cs typeface="+mn-cs"/>
                        </a:rPr>
                        <a:t>个</a:t>
                      </a:r>
                      <a:r>
                        <a:rPr lang="en-US" altLang="ko-KR" sz="1400" b="0" i="0" kern="1200" dirty="0">
                          <a:solidFill>
                            <a:schemeClr val="tx1"/>
                          </a:solidFill>
                          <a:effectLst/>
                          <a:latin typeface="+mn-lt"/>
                          <a:ea typeface="+mn-ea"/>
                          <a:cs typeface="+mn-cs"/>
                        </a:rPr>
                        <a:t>)</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indent="0" algn="ctr" fontAlgn="base" latinLnBrk="0">
                        <a:lnSpc>
                          <a:spcPct val="120000"/>
                        </a:lnSpc>
                        <a:spcBef>
                          <a:spcPts val="0"/>
                        </a:spcBef>
                        <a:spcAft>
                          <a:spcPts val="0"/>
                        </a:spcAft>
                      </a:pPr>
                      <a:r>
                        <a:rPr lang="en-US" sz="1400" kern="0" spc="-60" dirty="0">
                          <a:solidFill>
                            <a:srgbClr val="000000"/>
                          </a:solidFill>
                          <a:effectLst/>
                          <a:latin typeface="한양중고딕"/>
                          <a:ea typeface="한양중고딕"/>
                        </a:rPr>
                        <a:t>-</a:t>
                      </a:r>
                      <a:endParaRPr 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00000"/>
                        </a:lnSpc>
                        <a:spcBef>
                          <a:spcPts val="0"/>
                        </a:spcBef>
                        <a:spcAft>
                          <a:spcPts val="0"/>
                        </a:spcAft>
                      </a:pPr>
                      <a:r>
                        <a:rPr lang="en-US" altLang="ko-KR" sz="1400" b="0" i="0" kern="1200" dirty="0">
                          <a:solidFill>
                            <a:srgbClr val="FF0000"/>
                          </a:solidFill>
                          <a:effectLst/>
                          <a:latin typeface="+mn-lt"/>
                          <a:ea typeface="+mn-ea"/>
                          <a:cs typeface="+mn-cs"/>
                        </a:rPr>
                        <a:t>1</a:t>
                      </a:r>
                      <a:r>
                        <a:rPr lang="zh-CN" altLang="en-US" sz="1400" b="0" i="0" kern="1200" dirty="0">
                          <a:solidFill>
                            <a:srgbClr val="FF0000"/>
                          </a:solidFill>
                          <a:effectLst/>
                          <a:latin typeface="+mn-lt"/>
                          <a:ea typeface="+mn-ea"/>
                          <a:cs typeface="+mn-cs"/>
                        </a:rPr>
                        <a:t>个</a:t>
                      </a:r>
                      <a:endParaRPr lang="en-US" altLang="ko-KR" sz="1400" b="0" i="0" kern="1200" dirty="0">
                        <a:solidFill>
                          <a:srgbClr val="FF0000"/>
                        </a:solidFill>
                        <a:effectLst/>
                        <a:latin typeface="+mn-lt"/>
                        <a:ea typeface="+mn-ea"/>
                        <a:cs typeface="+mn-cs"/>
                      </a:endParaRPr>
                    </a:p>
                    <a:p>
                      <a:pPr marL="0" marR="0" indent="0" algn="ctr" fontAlgn="base" latinLnBrk="0">
                        <a:lnSpc>
                          <a:spcPct val="100000"/>
                        </a:lnSpc>
                        <a:spcBef>
                          <a:spcPts val="0"/>
                        </a:spcBef>
                        <a:spcAft>
                          <a:spcPts val="0"/>
                        </a:spcAft>
                      </a:pPr>
                      <a:r>
                        <a:rPr lang="en-US" altLang="ko-KR" sz="1400" b="1" kern="0" spc="-80" dirty="0">
                          <a:solidFill>
                            <a:srgbClr val="FF0000"/>
                          </a:solidFill>
                          <a:effectLst/>
                          <a:latin typeface="한양중고딕"/>
                          <a:ea typeface="한양중고딕"/>
                        </a:rPr>
                        <a:t>(</a:t>
                      </a:r>
                      <a:r>
                        <a:rPr lang="zh-CN" altLang="en-US" sz="1400" b="1" kern="0" spc="-80" dirty="0">
                          <a:solidFill>
                            <a:srgbClr val="FF0000"/>
                          </a:solidFill>
                          <a:effectLst/>
                          <a:latin typeface="한양중고딕"/>
                          <a:ea typeface="한양중고딕"/>
                        </a:rPr>
                        <a:t>韩国</a:t>
                      </a:r>
                      <a:r>
                        <a:rPr lang="en-US" altLang="ko-KR" sz="1400" b="1" kern="0" spc="-80" dirty="0">
                          <a:solidFill>
                            <a:srgbClr val="FF0000"/>
                          </a:solidFill>
                          <a:effectLst/>
                          <a:latin typeface="한양중고딕"/>
                          <a:ea typeface="한양중고딕"/>
                        </a:rPr>
                        <a:t>&amp;</a:t>
                      </a:r>
                      <a:r>
                        <a:rPr lang="zh-CN" altLang="en-US" sz="1400" b="1" kern="0" spc="-80" dirty="0">
                          <a:solidFill>
                            <a:srgbClr val="FF0000"/>
                          </a:solidFill>
                          <a:effectLst/>
                          <a:latin typeface="한양중고딕"/>
                          <a:ea typeface="한양중고딕"/>
                        </a:rPr>
                        <a:t>中国）</a:t>
                      </a:r>
                      <a:endParaRPr lang="ko-KR" altLang="en-US" sz="1400" kern="0" spc="0" dirty="0">
                        <a:solidFill>
                          <a:srgbClr val="FF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en-US" altLang="ko-KR" sz="1400" b="0" i="0" kern="1200" dirty="0">
                          <a:solidFill>
                            <a:schemeClr val="tx1"/>
                          </a:solidFill>
                          <a:effectLst/>
                          <a:latin typeface="+mn-lt"/>
                          <a:ea typeface="+mn-ea"/>
                          <a:cs typeface="+mn-cs"/>
                        </a:rPr>
                        <a:t>(1</a:t>
                      </a:r>
                      <a:r>
                        <a:rPr lang="zh-CN" altLang="en-US" sz="1400" b="0" i="0" kern="1200" dirty="0">
                          <a:solidFill>
                            <a:schemeClr val="tx1"/>
                          </a:solidFill>
                          <a:effectLst/>
                          <a:latin typeface="+mn-lt"/>
                          <a:ea typeface="+mn-ea"/>
                          <a:cs typeface="+mn-cs"/>
                        </a:rPr>
                        <a:t>个</a:t>
                      </a:r>
                      <a:r>
                        <a:rPr lang="en-US" altLang="ko-KR" sz="1400" b="0" i="0" kern="1200" dirty="0">
                          <a:solidFill>
                            <a:schemeClr val="tx1"/>
                          </a:solidFill>
                          <a:effectLst/>
                          <a:latin typeface="+mn-lt"/>
                          <a:ea typeface="+mn-ea"/>
                          <a:cs typeface="+mn-cs"/>
                        </a:rPr>
                        <a:t>)</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en-US" altLang="ko-KR" sz="1400" b="0" i="0" kern="1200" dirty="0">
                          <a:solidFill>
                            <a:schemeClr val="tx1"/>
                          </a:solidFill>
                          <a:effectLst/>
                          <a:latin typeface="+mn-lt"/>
                          <a:ea typeface="+mn-ea"/>
                          <a:cs typeface="+mn-cs"/>
                        </a:rPr>
                        <a:t>(6</a:t>
                      </a:r>
                      <a:r>
                        <a:rPr lang="zh-CN" altLang="en-US" sz="1400" b="0" i="0" kern="1200" dirty="0">
                          <a:solidFill>
                            <a:schemeClr val="tx1"/>
                          </a:solidFill>
                          <a:effectLst/>
                          <a:latin typeface="+mn-lt"/>
                          <a:ea typeface="+mn-ea"/>
                          <a:cs typeface="+mn-cs"/>
                        </a:rPr>
                        <a:t>个</a:t>
                      </a:r>
                      <a:r>
                        <a:rPr lang="en-US" altLang="ko-KR" sz="1400" b="0" i="0" kern="1200" dirty="0">
                          <a:solidFill>
                            <a:schemeClr val="tx1"/>
                          </a:solidFill>
                          <a:effectLst/>
                          <a:latin typeface="+mn-lt"/>
                          <a:ea typeface="+mn-ea"/>
                          <a:cs typeface="+mn-cs"/>
                        </a:rPr>
                        <a:t>)</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fontAlgn="base" latinLnBrk="0">
                        <a:lnSpc>
                          <a:spcPct val="120000"/>
                        </a:lnSpc>
                        <a:spcBef>
                          <a:spcPts val="0"/>
                        </a:spcBef>
                        <a:spcAft>
                          <a:spcPts val="0"/>
                        </a:spcAft>
                      </a:pPr>
                      <a:r>
                        <a:rPr lang="en-US" altLang="ko-KR" sz="1400" b="0" i="0" kern="1200" dirty="0">
                          <a:solidFill>
                            <a:schemeClr val="tx1"/>
                          </a:solidFill>
                          <a:effectLst/>
                          <a:latin typeface="+mn-lt"/>
                          <a:ea typeface="+mn-ea"/>
                          <a:cs typeface="+mn-cs"/>
                        </a:rPr>
                        <a:t>(1</a:t>
                      </a:r>
                      <a:r>
                        <a:rPr lang="zh-CN" altLang="en-US" sz="1400" b="0" i="0" kern="1200" dirty="0">
                          <a:solidFill>
                            <a:schemeClr val="tx1"/>
                          </a:solidFill>
                          <a:effectLst/>
                          <a:latin typeface="+mn-lt"/>
                          <a:ea typeface="+mn-ea"/>
                          <a:cs typeface="+mn-cs"/>
                        </a:rPr>
                        <a:t>个</a:t>
                      </a:r>
                      <a:r>
                        <a:rPr lang="en-US" altLang="ko-KR" sz="1400" b="0" i="0" kern="1200" dirty="0">
                          <a:solidFill>
                            <a:schemeClr val="tx1"/>
                          </a:solidFill>
                          <a:effectLst/>
                          <a:latin typeface="+mn-lt"/>
                          <a:ea typeface="+mn-ea"/>
                          <a:cs typeface="+mn-cs"/>
                        </a:rPr>
                        <a:t>)</a:t>
                      </a:r>
                      <a:endParaRPr lang="ko-KR" altLang="en-US" sz="1400" kern="0" spc="0" dirty="0">
                        <a:solidFill>
                          <a:srgbClr val="000000"/>
                        </a:solidFill>
                        <a:effectLst/>
                        <a:latin typeface="함초롬바탕 확장B" panose="02020603000000000000"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1"/>
          <p:cNvSpPr>
            <a:spLocks noGrp="1"/>
          </p:cNvSpPr>
          <p:nvPr>
            <p:ph type="ctrTitle"/>
          </p:nvPr>
        </p:nvSpPr>
        <p:spPr>
          <a:xfrm>
            <a:off x="4012443" y="4928180"/>
            <a:ext cx="3521122" cy="1286354"/>
          </a:xfrm>
        </p:spPr>
        <p:txBody>
          <a:bodyPr vert="horz" lIns="91440" tIns="45720" rIns="91440" bIns="45720" rtlCol="0" anchor="ctr">
            <a:normAutofit/>
          </a:bodyPr>
          <a:lstStyle/>
          <a:p>
            <a:pPr algn="r" latinLnBrk="0"/>
            <a:r>
              <a:rPr lang="zh-CN" altLang="en-US" sz="3800" b="1" kern="12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  录</a:t>
            </a:r>
            <a:endParaRPr lang="en-US" altLang="ko-KR" sz="3800" b="1" kern="12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Rectangle 22"/>
          <p:cNvSpPr>
            <a:spLocks noGrp="1" noRot="1" noChangeAspect="1" noMove="1" noResize="1" noEditPoints="1" noAdjustHandles="1" noChangeArrowheads="1" noChangeShapeType="1" noTextEdit="1"/>
          </p:cNvSpPr>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algun Gothic" panose="020B0503020000020004" pitchFamily="34" charset="-127"/>
              <a:ea typeface="+mn-ea"/>
              <a:cs typeface="+mn-cs"/>
            </a:endParaRPr>
          </a:p>
        </p:txBody>
      </p:sp>
      <p:pic>
        <p:nvPicPr>
          <p:cNvPr id="13" name="그래픽 12" descr="프로세서 단색으로 채워진"/>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05653" y="742789"/>
            <a:ext cx="632042" cy="632042"/>
          </a:xfrm>
          <a:prstGeom prst="rect">
            <a:avLst/>
          </a:prstGeom>
        </p:spPr>
      </p:pic>
      <p:sp>
        <p:nvSpPr>
          <p:cNvPr id="25" name="Right Triangle 24"/>
          <p:cNvSpPr>
            <a:spLocks noGrp="1" noRot="1" noChangeAspect="1" noMove="1" noResize="1" noEditPoints="1" noAdjustHandles="1" noChangeArrowheads="1" noChangeShapeType="1" noTextEdit="1"/>
          </p:cNvSpPr>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a:spLocks noGrp="1" noRot="1" noChangeAspect="1" noMove="1" noResize="1" noEditPoints="1" noAdjustHandles="1" noChangeArrowheads="1" noChangeShapeType="1" noTextEdit="1"/>
          </p:cNvSpPr>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algun Gothic" panose="020B0503020000020004" pitchFamily="34" charset="-127"/>
              <a:ea typeface="+mn-ea"/>
              <a:cs typeface="+mn-cs"/>
            </a:endParaRPr>
          </a:p>
        </p:txBody>
      </p:sp>
      <p:pic>
        <p:nvPicPr>
          <p:cNvPr id="11" name="그래픽 10" descr="프로세서 단색으로 채워진"/>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182013" y="186246"/>
            <a:ext cx="1130087" cy="1130087"/>
          </a:xfrm>
          <a:prstGeom prst="rect">
            <a:avLst/>
          </a:prstGeom>
        </p:spPr>
      </p:pic>
      <p:sp>
        <p:nvSpPr>
          <p:cNvPr id="29" name="Right Triangle 28"/>
          <p:cNvSpPr>
            <a:spLocks noGrp="1" noRot="1" noChangeAspect="1" noMove="1" noResize="1" noEditPoints="1" noAdjustHandles="1" noChangeArrowheads="1" noChangeShapeType="1" noTextEdit="1"/>
          </p:cNvSpPr>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a:spLocks noGrp="1" noRot="1" noChangeAspect="1" noMove="1" noResize="1" noEditPoints="1" noAdjustHandles="1" noChangeArrowheads="1" noChangeShapeType="1" noTextEdit="1"/>
          </p:cNvSpPr>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algun Gothic" panose="020B0503020000020004" pitchFamily="34" charset="-127"/>
              <a:ea typeface="+mn-ea"/>
              <a:cs typeface="+mn-cs"/>
            </a:endParaRPr>
          </a:p>
        </p:txBody>
      </p:sp>
      <p:sp>
        <p:nvSpPr>
          <p:cNvPr id="33" name="Rectangle 32"/>
          <p:cNvSpPr>
            <a:spLocks noGrp="1" noRot="1" noChangeAspect="1" noMove="1" noResize="1" noEditPoints="1" noAdjustHandles="1" noChangeArrowheads="1" noChangeShapeType="1" noTextEdit="1"/>
          </p:cNvSpPr>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algun Gothic" panose="020B0503020000020004" pitchFamily="34" charset="-127"/>
              <a:ea typeface="+mn-ea"/>
              <a:cs typeface="+mn-cs"/>
            </a:endParaRPr>
          </a:p>
        </p:txBody>
      </p:sp>
      <p:sp>
        <p:nvSpPr>
          <p:cNvPr id="35" name="Freeform: Shape 34"/>
          <p:cNvSpPr>
            <a:spLocks noGrp="1" noRot="1" noChangeAspect="1" noMove="1" noResize="1" noEditPoints="1" noAdjustHandles="1" noChangeArrowheads="1" noChangeShapeType="1" noTextEdit="1"/>
          </p:cNvSpPr>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a:spLocks noGrp="1" noRot="1" noChangeAspect="1" noMove="1" noResize="1" noEditPoints="1" noAdjustHandles="1" noChangeArrowheads="1" noChangeShapeType="1" noTextEdit="1"/>
          </p:cNvSpPr>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algun Gothic" panose="020B0503020000020004" pitchFamily="34" charset="-127"/>
              <a:ea typeface="+mn-ea"/>
              <a:cs typeface="+mn-cs"/>
            </a:endParaRPr>
          </a:p>
        </p:txBody>
      </p:sp>
      <p:pic>
        <p:nvPicPr>
          <p:cNvPr id="17" name="그래픽 16" descr="프로세서 단색으로 채워진"/>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16115" y="1632106"/>
            <a:ext cx="1069397" cy="1069397"/>
          </a:xfrm>
          <a:prstGeom prst="rect">
            <a:avLst/>
          </a:prstGeom>
        </p:spPr>
      </p:pic>
      <p:sp>
        <p:nvSpPr>
          <p:cNvPr id="39" name="Right Triangle 38"/>
          <p:cNvSpPr>
            <a:spLocks noGrp="1" noRot="1" noChangeAspect="1" noMove="1" noResize="1" noEditPoints="1" noAdjustHandles="1" noChangeArrowheads="1" noChangeShapeType="1" noTextEdit="1"/>
          </p:cNvSpPr>
          <p:nvPr/>
        </p:nvSpPr>
        <p:spPr>
          <a:xfrm flipH="1">
            <a:off x="7206828" y="2437565"/>
            <a:ext cx="325600" cy="406635"/>
          </a:xfrm>
          <a:prstGeom prst="rtTriangle">
            <a:avLst/>
          </a:prstGeom>
          <a:solidFill>
            <a:srgbClr val="ECF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그림 6" descr="야외, 하늘, 구름, 건축물이(가) 표시된 사진&#10;&#10;자동 생성된 설명"/>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9091" r="18700" b="-2"/>
          <a:stretch>
            <a:fillRect/>
          </a:stretch>
        </p:blipFill>
        <p:spPr>
          <a:xfrm>
            <a:off x="7530455" y="609610"/>
            <a:ext cx="4043945" cy="2217657"/>
          </a:xfrm>
          <a:prstGeom prst="rect">
            <a:avLst/>
          </a:prstGeom>
        </p:spPr>
      </p:pic>
      <p:sp>
        <p:nvSpPr>
          <p:cNvPr id="41" name="Right Triangle 40"/>
          <p:cNvSpPr>
            <a:spLocks noGrp="1" noRot="1" noChangeAspect="1" noMove="1" noResize="1" noEditPoints="1" noAdjustHandles="1" noChangeArrowheads="1" noChangeShapeType="1" noTextEdit="1"/>
          </p:cNvSpPr>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a:spLocks noGrp="1" noRot="1" noChangeAspect="1" noMove="1" noResize="1" noEditPoints="1" noAdjustHandles="1" noChangeArrowheads="1" noChangeShapeType="1" noTextEdit="1"/>
          </p:cNvSpPr>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algun Gothic" panose="020B0503020000020004" pitchFamily="34" charset="-127"/>
              <a:ea typeface="+mn-ea"/>
              <a:cs typeface="+mn-cs"/>
            </a:endParaRPr>
          </a:p>
        </p:txBody>
      </p:sp>
      <p:sp>
        <p:nvSpPr>
          <p:cNvPr id="45" name="Right Triangle 44"/>
          <p:cNvSpPr>
            <a:spLocks noGrp="1" noRot="1" noChangeAspect="1" noMove="1" noResize="1" noEditPoints="1" noAdjustHandles="1" noChangeArrowheads="1" noChangeShapeType="1" noTextEdit="1"/>
          </p:cNvSpPr>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p:cNvSpPr>
            <a:spLocks noGrp="1" noRot="1" noChangeAspect="1" noMove="1" noResize="1" noEditPoints="1" noAdjustHandles="1" noChangeArrowheads="1" noChangeShapeType="1" noTextEdit="1"/>
          </p:cNvSpPr>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ight Triangle 48"/>
          <p:cNvSpPr>
            <a:spLocks noGrp="1" noRot="1" noChangeAspect="1" noMove="1" noResize="1" noEditPoints="1" noAdjustHandles="1" noChangeArrowheads="1" noChangeShapeType="1" noTextEdit="1"/>
          </p:cNvSpPr>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그래픽 8" descr="프로세서 단색으로 채워진"/>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86047" y="3566717"/>
            <a:ext cx="2032216" cy="2032216"/>
          </a:xfrm>
          <a:prstGeom prst="rect">
            <a:avLst/>
          </a:prstGeom>
        </p:spPr>
      </p:pic>
      <p:pic>
        <p:nvPicPr>
          <p:cNvPr id="4" name="그래픽 3" descr="프로세서 단색으로 채워진"/>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036674" y="2979485"/>
            <a:ext cx="1611332" cy="1611332"/>
          </a:xfrm>
          <a:prstGeom prst="rect">
            <a:avLst/>
          </a:prstGeom>
        </p:spPr>
      </p:pic>
      <p:sp>
        <p:nvSpPr>
          <p:cNvPr id="51" name="Right Triangle 50"/>
          <p:cNvSpPr>
            <a:spLocks noGrp="1" noRot="1" noChangeAspect="1" noMove="1" noResize="1" noEditPoints="1" noAdjustHandles="1" noChangeArrowheads="1" noChangeShapeType="1" noTextEdit="1"/>
          </p:cNvSpPr>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부제목 2"/>
          <p:cNvSpPr>
            <a:spLocks noGrp="1"/>
          </p:cNvSpPr>
          <p:nvPr>
            <p:ph type="subTitle" idx="1"/>
          </p:nvPr>
        </p:nvSpPr>
        <p:spPr>
          <a:xfrm>
            <a:off x="7855297" y="3153048"/>
            <a:ext cx="3865648" cy="3061485"/>
          </a:xfrm>
        </p:spPr>
        <p:txBody>
          <a:bodyPr vert="horz" lIns="91440" tIns="45720" rIns="91440" bIns="45720" rtlCol="0" anchor="ctr">
            <a:normAutofit/>
          </a:bodyPr>
          <a:lstStyle/>
          <a:p>
            <a:pPr indent="-228600" algn="l" latinLnBrk="0">
              <a:buFont typeface="Arial" panose="020B0604020202020204" pitchFamily="34" charset="0"/>
              <a:buChar char="•"/>
            </a:pPr>
            <a:r>
              <a:rPr lang="zh-CN" altLang="en-US" sz="2000" b="1" dirty="0"/>
              <a:t>稀土市场需求</a:t>
            </a:r>
            <a:r>
              <a:rPr lang="en-US" altLang="ko-KR" sz="1100" b="0" i="0" dirty="0">
                <a:solidFill>
                  <a:srgbClr val="000000"/>
                </a:solidFill>
                <a:effectLst/>
                <a:latin typeface="noto"/>
              </a:rPr>
              <a:t>r</a:t>
            </a:r>
            <a:endParaRPr lang="en-US" altLang="ko-KR" sz="1800" b="1" dirty="0"/>
          </a:p>
          <a:p>
            <a:pPr indent="-228600" algn="l" latinLnBrk="0">
              <a:buFont typeface="Arial" panose="020B0604020202020204" pitchFamily="34" charset="0"/>
              <a:buChar char="•"/>
            </a:pPr>
            <a:r>
              <a:rPr lang="zh-CN" altLang="en-US" sz="2000" b="1" i="0" dirty="0">
                <a:effectLst/>
                <a:latin typeface="noto"/>
              </a:rPr>
              <a:t>韩国稀土行业趋势</a:t>
            </a:r>
            <a:endParaRPr lang="en-US" altLang="ko-KR" sz="2000" b="1" dirty="0"/>
          </a:p>
          <a:p>
            <a:pPr indent="-228600" algn="l" latinLnBrk="0">
              <a:buFont typeface="Arial" panose="020B0604020202020204" pitchFamily="34" charset="0"/>
              <a:buChar char="•"/>
            </a:pPr>
            <a:r>
              <a:rPr lang="zh-CN" altLang="en-US" sz="2000" b="1" dirty="0">
                <a:latin typeface="noto"/>
              </a:rPr>
              <a:t>韩国稀土供应链</a:t>
            </a:r>
            <a:endParaRPr lang="en-US" altLang="ko-KR" sz="2000" b="1" dirty="0"/>
          </a:p>
          <a:p>
            <a:pPr indent="-228600" algn="l" latinLnBrk="0">
              <a:buFont typeface="Arial" panose="020B0604020202020204" pitchFamily="34" charset="0"/>
              <a:buChar char="•"/>
            </a:pPr>
            <a:r>
              <a:rPr lang="zh-CN" altLang="en-US" sz="2000" b="1" dirty="0">
                <a:latin typeface="noto"/>
              </a:rPr>
              <a:t>小结</a:t>
            </a:r>
            <a:endParaRPr lang="en-US" altLang="ko-KR" sz="1800" b="1" dirty="0"/>
          </a:p>
        </p:txBody>
      </p:sp>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10087" y="158125"/>
            <a:ext cx="10515600" cy="848601"/>
          </a:xfrm>
          <a:effectLst/>
        </p:spPr>
        <p:txBody>
          <a:bodyPr>
            <a:normAutofit/>
          </a:bodyPr>
          <a:lstStyle/>
          <a:p>
            <a:r>
              <a:rPr kumimoji="0" lang="en-US" altLang="ko-K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j-cs"/>
              </a:rPr>
              <a:t>4.</a:t>
            </a:r>
            <a:r>
              <a:rPr kumimoji="0" lang="zh-CN" altLang="en-US" sz="32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小结</a:t>
            </a:r>
            <a:endParaRPr lang="ko-KR" altLang="en-US" sz="3200" b="1" dirty="0">
              <a:effectLst>
                <a:outerShdw blurRad="38100" dist="38100" dir="2700000" algn="tl">
                  <a:srgbClr val="000000">
                    <a:alpha val="43137"/>
                  </a:srgbClr>
                </a:outerShdw>
              </a:effectLst>
            </a:endParaRPr>
          </a:p>
        </p:txBody>
      </p:sp>
      <p:graphicFrame>
        <p:nvGraphicFramePr>
          <p:cNvPr id="8" name="표 4"/>
          <p:cNvGraphicFramePr>
            <a:graphicFrameLocks noGrp="1"/>
          </p:cNvGraphicFramePr>
          <p:nvPr/>
        </p:nvGraphicFramePr>
        <p:xfrm>
          <a:off x="838200" y="914400"/>
          <a:ext cx="10515600" cy="283346"/>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283346">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a:p>
              <a:pPr eaLnBrk="1" latinLnBrk="1" hangingPunct="1">
                <a:defRPr/>
              </a:pPr>
              <a:endParaRPr kumimoji="0" lang="ko-KR" altLang="en-US" sz="1050" b="1" dirty="0">
                <a:solidFill>
                  <a:schemeClr val="bg2">
                    <a:lumMod val="75000"/>
                  </a:schemeClr>
                </a:solidFill>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kumimoji="0" lang="ko-KR" altLang="en-US" sz="1000" dirty="0"/>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3" name="Rectangle 2"/>
          <p:cNvSpPr>
            <a:spLocks noChangeArrowheads="1"/>
          </p:cNvSpPr>
          <p:nvPr/>
        </p:nvSpPr>
        <p:spPr bwMode="auto">
          <a:xfrm>
            <a:off x="2209800" y="32396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ko-KR" altLang="en-US"/>
          </a:p>
        </p:txBody>
      </p:sp>
      <p:sp>
        <p:nvSpPr>
          <p:cNvPr id="4" name="TextBox 3"/>
          <p:cNvSpPr txBox="1"/>
          <p:nvPr/>
        </p:nvSpPr>
        <p:spPr>
          <a:xfrm>
            <a:off x="838200" y="1186317"/>
            <a:ext cx="10515600" cy="4503092"/>
          </a:xfrm>
          <a:prstGeom prst="rect">
            <a:avLst/>
          </a:prstGeom>
          <a:noFill/>
          <a:effectLst>
            <a:outerShdw blurRad="50800" dist="38100" dir="2700000" algn="tl" rotWithShape="0">
              <a:prstClr val="black">
                <a:alpha val="40000"/>
              </a:prstClr>
            </a:outerShdw>
          </a:effectLst>
        </p:spPr>
        <p:txBody>
          <a:bodyPr wrap="square">
            <a:spAutoFit/>
          </a:bodyPr>
          <a:lstStyle/>
          <a:p>
            <a:pPr marL="285750" marR="0" indent="-285750" algn="just" fontAlgn="base" latinLnBrk="1">
              <a:lnSpc>
                <a:spcPct val="160000"/>
              </a:lnSpc>
              <a:spcBef>
                <a:spcPts val="0"/>
              </a:spcBef>
              <a:spcAft>
                <a:spcPts val="0"/>
              </a:spcAft>
              <a:buFontTx/>
              <a:buChar char="-"/>
            </a:pPr>
            <a:r>
              <a:rPr lang="zh-CN" altLang="en-US" sz="1600" b="1" i="0" dirty="0">
                <a:solidFill>
                  <a:srgbClr val="000000"/>
                </a:solidFill>
                <a:effectLst/>
                <a:latin typeface="noto"/>
              </a:rPr>
              <a:t>（工作组</a:t>
            </a:r>
            <a:r>
              <a:rPr lang="en-US" altLang="zh-CN" sz="1600" b="1" i="0" dirty="0">
                <a:solidFill>
                  <a:srgbClr val="000000"/>
                </a:solidFill>
                <a:effectLst/>
                <a:latin typeface="noto"/>
              </a:rPr>
              <a:t>1</a:t>
            </a:r>
            <a:r>
              <a:rPr lang="zh-CN" altLang="en-US" sz="1600" b="1" i="0" dirty="0">
                <a:solidFill>
                  <a:srgbClr val="000000"/>
                </a:solidFill>
                <a:effectLst/>
                <a:latin typeface="noto"/>
              </a:rPr>
              <a:t>，术语和定义）</a:t>
            </a:r>
            <a:endParaRPr lang="en-US" altLang="zh-CN" sz="1600" b="1" i="0" dirty="0">
              <a:solidFill>
                <a:srgbClr val="000000"/>
              </a:solidFill>
              <a:effectLst/>
              <a:latin typeface="noto"/>
            </a:endParaRPr>
          </a:p>
          <a:p>
            <a:pPr marR="0" algn="just" fontAlgn="base" latinLnBrk="1">
              <a:lnSpc>
                <a:spcPct val="160000"/>
              </a:lnSpc>
              <a:spcBef>
                <a:spcPts val="0"/>
              </a:spcBef>
              <a:spcAft>
                <a:spcPts val="0"/>
              </a:spcAft>
            </a:pPr>
            <a:r>
              <a:rPr lang="zh-CN" altLang="en-US" sz="1600" i="0" kern="0" spc="-20" dirty="0">
                <a:solidFill>
                  <a:srgbClr val="000000"/>
                </a:solidFill>
                <a:latin typeface="+mn-ea"/>
              </a:rPr>
              <a:t>     由资源大国中国牵头，对稀土矿物、氧化物、金属和合金等材料相关的术语和定义进行标准化</a:t>
            </a:r>
            <a:endParaRPr lang="ko-KR" altLang="en-US" sz="1600" kern="0" spc="0" dirty="0">
              <a:solidFill>
                <a:srgbClr val="000000"/>
              </a:solidFill>
              <a:effectLst/>
              <a:latin typeface="+mn-ea"/>
            </a:endParaRPr>
          </a:p>
          <a:p>
            <a:pPr marL="285750" marR="0" indent="-285750" algn="just" fontAlgn="base" latinLnBrk="1">
              <a:lnSpc>
                <a:spcPct val="200000"/>
              </a:lnSpc>
              <a:spcBef>
                <a:spcPts val="0"/>
              </a:spcBef>
              <a:spcAft>
                <a:spcPts val="0"/>
              </a:spcAft>
              <a:buFontTx/>
              <a:buChar char="-"/>
            </a:pPr>
            <a:r>
              <a:rPr lang="ko-KR" altLang="en-US" sz="1600" b="1" kern="0" spc="-20" dirty="0">
                <a:solidFill>
                  <a:srgbClr val="FF0000"/>
                </a:solidFill>
                <a:effectLst/>
                <a:latin typeface="+mn-ea"/>
              </a:rPr>
              <a:t>（</a:t>
            </a:r>
            <a:r>
              <a:rPr lang="zh-CN" altLang="en-US" sz="1600" b="1" kern="0" spc="-20" dirty="0">
                <a:solidFill>
                  <a:srgbClr val="FF0000"/>
                </a:solidFill>
                <a:effectLst/>
                <a:latin typeface="+mn-ea"/>
              </a:rPr>
              <a:t>工作组</a:t>
            </a:r>
            <a:r>
              <a:rPr lang="en-US" altLang="ko-KR" sz="1600" b="1" kern="0" spc="-20" dirty="0">
                <a:solidFill>
                  <a:srgbClr val="FF0000"/>
                </a:solidFill>
                <a:effectLst/>
                <a:latin typeface="+mn-ea"/>
              </a:rPr>
              <a:t>2</a:t>
            </a:r>
            <a:r>
              <a:rPr lang="ko-KR" altLang="en-US" sz="1600" b="1" kern="0" spc="-20" dirty="0">
                <a:solidFill>
                  <a:srgbClr val="FF0000"/>
                </a:solidFill>
                <a:effectLst/>
                <a:latin typeface="+mn-ea"/>
              </a:rPr>
              <a:t>，</a:t>
            </a:r>
            <a:r>
              <a:rPr lang="zh-CN" altLang="en-US" sz="1600" b="1" kern="0" spc="-20" dirty="0">
                <a:solidFill>
                  <a:srgbClr val="FF0000"/>
                </a:solidFill>
                <a:effectLst/>
                <a:latin typeface="+mn-ea"/>
              </a:rPr>
              <a:t>回收）</a:t>
            </a:r>
            <a:endParaRPr lang="en-US" altLang="zh-CN" sz="1600" b="1" kern="0" spc="-20" dirty="0">
              <a:solidFill>
                <a:srgbClr val="FF0000"/>
              </a:solidFill>
              <a:effectLst/>
              <a:latin typeface="+mn-ea"/>
            </a:endParaRPr>
          </a:p>
          <a:p>
            <a:pPr marR="0" algn="just" fontAlgn="base" latinLnBrk="1">
              <a:lnSpc>
                <a:spcPct val="200000"/>
              </a:lnSpc>
              <a:spcBef>
                <a:spcPts val="0"/>
              </a:spcBef>
              <a:spcAft>
                <a:spcPts val="0"/>
              </a:spcAft>
            </a:pPr>
            <a:r>
              <a:rPr lang="zh-CN" altLang="en-US" sz="1600" kern="0" spc="-20" dirty="0">
                <a:solidFill>
                  <a:srgbClr val="FF0000"/>
                </a:solidFill>
                <a:latin typeface="+mn-ea"/>
              </a:rPr>
              <a:t>      韩国</a:t>
            </a:r>
            <a:r>
              <a:rPr lang="zh-CN" altLang="en-US" sz="1600" kern="0" spc="-20" dirty="0">
                <a:latin typeface="+mn-ea"/>
              </a:rPr>
              <a:t>牵头制定了包括稀土在内的工业废料、废弃产品和相关元素以及回收方法的国际标准</a:t>
            </a:r>
            <a:endParaRPr lang="en-US" altLang="ko-KR" sz="1600" i="0" dirty="0">
              <a:effectLst/>
              <a:latin typeface="noto"/>
            </a:endParaRPr>
          </a:p>
          <a:p>
            <a:pPr marL="285750" marR="0" indent="-285750" algn="just" fontAlgn="base" latinLnBrk="1">
              <a:lnSpc>
                <a:spcPct val="150000"/>
              </a:lnSpc>
              <a:spcBef>
                <a:spcPts val="0"/>
              </a:spcBef>
              <a:spcAft>
                <a:spcPts val="0"/>
              </a:spcAft>
              <a:buFontTx/>
              <a:buChar char="-"/>
            </a:pPr>
            <a:r>
              <a:rPr lang="zh-CN" altLang="en-US" sz="1600" b="1" kern="0" spc="-20" dirty="0">
                <a:solidFill>
                  <a:srgbClr val="000000"/>
                </a:solidFill>
                <a:effectLst/>
                <a:latin typeface="+mn-ea"/>
              </a:rPr>
              <a:t>（工作组</a:t>
            </a:r>
            <a:r>
              <a:rPr lang="en-US" altLang="zh-CN" sz="1600" b="1" kern="0" spc="-20" dirty="0">
                <a:solidFill>
                  <a:srgbClr val="000000"/>
                </a:solidFill>
                <a:effectLst/>
                <a:latin typeface="+mn-ea"/>
              </a:rPr>
              <a:t>3</a:t>
            </a:r>
            <a:r>
              <a:rPr lang="zh-CN" altLang="en-US" sz="1600" b="1" kern="0" spc="-20" dirty="0">
                <a:solidFill>
                  <a:srgbClr val="000000"/>
                </a:solidFill>
                <a:effectLst/>
                <a:latin typeface="+mn-ea"/>
              </a:rPr>
              <a:t>，追溯和包装，标签）</a:t>
            </a:r>
            <a:endParaRPr lang="en-US" altLang="zh-CN" sz="1600" b="1" kern="0" spc="-20" dirty="0">
              <a:solidFill>
                <a:srgbClr val="000000"/>
              </a:solidFill>
              <a:effectLst/>
              <a:latin typeface="+mn-ea"/>
            </a:endParaRPr>
          </a:p>
          <a:p>
            <a:pPr marR="0" algn="just" fontAlgn="base" latinLnBrk="1">
              <a:lnSpc>
                <a:spcPct val="150000"/>
              </a:lnSpc>
              <a:spcBef>
                <a:spcPts val="0"/>
              </a:spcBef>
              <a:spcAft>
                <a:spcPts val="0"/>
              </a:spcAft>
            </a:pPr>
            <a:r>
              <a:rPr lang="zh-CN" altLang="en-US" sz="1600" kern="0" spc="-20" dirty="0">
                <a:solidFill>
                  <a:srgbClr val="000000"/>
                </a:solidFill>
                <a:effectLst/>
                <a:latin typeface="+mn-ea"/>
              </a:rPr>
              <a:t>      欧洲主导制定了从稀土原材料到从矿山集聚产品的稀土相关供应链可追溯性国际标准</a:t>
            </a:r>
            <a:endParaRPr lang="ko-KR" altLang="en-US" sz="1600" kern="0" spc="0" dirty="0">
              <a:solidFill>
                <a:srgbClr val="000000"/>
              </a:solidFill>
              <a:effectLst/>
              <a:latin typeface="+mn-ea"/>
            </a:endParaRPr>
          </a:p>
          <a:p>
            <a:pPr marL="285750" marR="0" indent="-285750" algn="just" fontAlgn="base" latinLnBrk="1">
              <a:lnSpc>
                <a:spcPct val="200000"/>
              </a:lnSpc>
              <a:spcBef>
                <a:spcPts val="0"/>
              </a:spcBef>
              <a:spcAft>
                <a:spcPts val="0"/>
              </a:spcAft>
              <a:buFontTx/>
              <a:buChar char="-"/>
            </a:pPr>
            <a:r>
              <a:rPr lang="zh-CN" altLang="en-US" sz="1600" b="1" kern="0" spc="-20" dirty="0">
                <a:solidFill>
                  <a:srgbClr val="000000"/>
                </a:solidFill>
                <a:effectLst/>
                <a:latin typeface="+mn-ea"/>
              </a:rPr>
              <a:t>（工作组</a:t>
            </a:r>
            <a:r>
              <a:rPr lang="en-US" altLang="zh-CN" sz="1600" b="1" kern="0" spc="-20" dirty="0">
                <a:solidFill>
                  <a:srgbClr val="000000"/>
                </a:solidFill>
                <a:effectLst/>
                <a:latin typeface="+mn-ea"/>
              </a:rPr>
              <a:t>4</a:t>
            </a:r>
            <a:r>
              <a:rPr lang="zh-CN" altLang="en-US" sz="1600" b="1" kern="0" spc="-20" dirty="0">
                <a:solidFill>
                  <a:srgbClr val="000000"/>
                </a:solidFill>
                <a:effectLst/>
                <a:latin typeface="+mn-ea"/>
              </a:rPr>
              <a:t>，测试和分析）</a:t>
            </a:r>
            <a:endParaRPr lang="en-US" altLang="zh-CN" sz="1600" b="1" kern="0" spc="-20" dirty="0">
              <a:solidFill>
                <a:srgbClr val="000000"/>
              </a:solidFill>
              <a:effectLst/>
              <a:latin typeface="+mn-ea"/>
            </a:endParaRPr>
          </a:p>
          <a:p>
            <a:pPr marR="0" algn="just" fontAlgn="base" latinLnBrk="1">
              <a:lnSpc>
                <a:spcPct val="200000"/>
              </a:lnSpc>
              <a:spcBef>
                <a:spcPts val="0"/>
              </a:spcBef>
              <a:spcAft>
                <a:spcPts val="0"/>
              </a:spcAft>
            </a:pPr>
            <a:r>
              <a:rPr lang="zh-CN" altLang="en-US" sz="1600" kern="0" spc="-20" dirty="0">
                <a:solidFill>
                  <a:srgbClr val="000000"/>
                </a:solidFill>
                <a:latin typeface="+mn-ea"/>
              </a:rPr>
              <a:t>      日本主导的与含稀土产品和废物相关的稀土含量测量、测试和分析方法标准化</a:t>
            </a:r>
            <a:endParaRPr lang="en-US" altLang="zh-CN" sz="1600" kern="0" spc="-20" dirty="0">
              <a:solidFill>
                <a:srgbClr val="000000"/>
              </a:solidFill>
              <a:latin typeface="+mn-ea"/>
            </a:endParaRPr>
          </a:p>
          <a:p>
            <a:pPr marL="285750" marR="0" indent="-285750" algn="just" fontAlgn="base" latinLnBrk="1">
              <a:lnSpc>
                <a:spcPct val="200000"/>
              </a:lnSpc>
              <a:spcBef>
                <a:spcPts val="0"/>
              </a:spcBef>
              <a:spcAft>
                <a:spcPts val="0"/>
              </a:spcAft>
              <a:buFontTx/>
              <a:buChar char="-"/>
            </a:pPr>
            <a:r>
              <a:rPr lang="zh-CN" altLang="en-US" sz="1600" b="1" kern="0" spc="-20" dirty="0">
                <a:solidFill>
                  <a:srgbClr val="000000"/>
                </a:solidFill>
                <a:effectLst/>
                <a:latin typeface="+mn-ea"/>
              </a:rPr>
              <a:t>（工作组</a:t>
            </a:r>
            <a:r>
              <a:rPr lang="en-US" altLang="zh-CN" sz="1600" b="1" kern="0" spc="-20" dirty="0">
                <a:solidFill>
                  <a:srgbClr val="000000"/>
                </a:solidFill>
                <a:effectLst/>
                <a:latin typeface="+mn-ea"/>
              </a:rPr>
              <a:t>5</a:t>
            </a:r>
            <a:r>
              <a:rPr lang="zh-CN" altLang="en-US" sz="1600" b="1" kern="0" spc="-20" dirty="0">
                <a:solidFill>
                  <a:srgbClr val="000000"/>
                </a:solidFill>
                <a:effectLst/>
                <a:latin typeface="+mn-ea"/>
              </a:rPr>
              <a:t>，可持续性）</a:t>
            </a:r>
            <a:endParaRPr lang="en-US" altLang="zh-CN" sz="1600" b="1" kern="0" spc="-20" dirty="0">
              <a:solidFill>
                <a:srgbClr val="000000"/>
              </a:solidFill>
              <a:effectLst/>
              <a:latin typeface="+mn-ea"/>
            </a:endParaRPr>
          </a:p>
          <a:p>
            <a:pPr marR="0" algn="just" fontAlgn="base" latinLnBrk="1">
              <a:lnSpc>
                <a:spcPct val="200000"/>
              </a:lnSpc>
              <a:spcBef>
                <a:spcPts val="0"/>
              </a:spcBef>
              <a:spcAft>
                <a:spcPts val="0"/>
              </a:spcAft>
            </a:pPr>
            <a:r>
              <a:rPr lang="zh-CN" altLang="en-US" sz="1600" i="0" kern="0" spc="-20" dirty="0">
                <a:solidFill>
                  <a:srgbClr val="000000"/>
                </a:solidFill>
                <a:latin typeface="+mn-ea"/>
              </a:rPr>
              <a:t>      美国推动稀土开采、提炼和加工等可持续工业标准标准化</a:t>
            </a:r>
            <a:endParaRPr lang="ko-KR" altLang="en-US" sz="1600" kern="0" spc="0" dirty="0">
              <a:solidFill>
                <a:srgbClr val="000000"/>
              </a:solidFill>
              <a:effectLst/>
              <a:latin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그림 4" descr="야외, 하늘, 잔디, 구름이(가) 표시된 사진&#10;&#10;자동 생성된 설명"/>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t="10812" b="9683"/>
          <a:stretch>
            <a:fillRect/>
          </a:stretch>
        </p:blipFill>
        <p:spPr>
          <a:xfrm>
            <a:off x="-3048" y="-61332"/>
            <a:ext cx="12191999" cy="6919331"/>
          </a:xfrm>
          <a:prstGeom prst="rect">
            <a:avLst/>
          </a:prstGeom>
        </p:spPr>
      </p:pic>
      <p:sp>
        <p:nvSpPr>
          <p:cNvPr id="12" name="Rectangle 11"/>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제목 1"/>
          <p:cNvSpPr txBox="1"/>
          <p:nvPr/>
        </p:nvSpPr>
        <p:spPr>
          <a:xfrm>
            <a:off x="2484601" y="1673892"/>
            <a:ext cx="7440545" cy="866252"/>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r>
              <a:rPr lang="zh-CN" altLang="en-US" sz="4800" b="1" dirty="0">
                <a:solidFill>
                  <a:schemeClr val="bg1"/>
                </a:solidFill>
                <a:effectLst>
                  <a:outerShdw blurRad="38100" dist="38100" dir="2700000" sx="101000" sy="101000" algn="tl">
                    <a:srgbClr val="000000">
                      <a:alpha val="23000"/>
                    </a:srgbClr>
                  </a:outerShdw>
                </a:effectLst>
                <a:latin typeface="宋体" panose="02010600030101010101" pitchFamily="2" charset="-122"/>
                <a:ea typeface="宋体" panose="02010600030101010101" pitchFamily="2" charset="-122"/>
              </a:rPr>
              <a:t>谢谢</a:t>
            </a:r>
            <a:r>
              <a:rPr lang="en-US" altLang="ko-KR" sz="4800" b="1" dirty="0">
                <a:solidFill>
                  <a:schemeClr val="bg1"/>
                </a:solidFill>
                <a:effectLst>
                  <a:outerShdw blurRad="38100" dist="38100" dir="2700000" sx="101000" sy="101000" algn="tl">
                    <a:srgbClr val="000000">
                      <a:alpha val="23000"/>
                    </a:srgbClr>
                  </a:outerShdw>
                </a:effectLst>
                <a:latin typeface="宋体" panose="02010600030101010101" pitchFamily="2" charset="-122"/>
                <a:ea typeface="宋体" panose="02010600030101010101" pitchFamily="2" charset="-122"/>
              </a:rPr>
              <a:t> !!</a:t>
            </a:r>
            <a:endParaRPr lang="ko-KR" altLang="en-US" sz="4800" b="1" dirty="0">
              <a:solidFill>
                <a:schemeClr val="bg1"/>
              </a:solidFill>
              <a:effectLst>
                <a:outerShdw blurRad="38100" dist="38100" dir="2700000" sx="101000" sy="101000" algn="tl">
                  <a:srgbClr val="000000">
                    <a:alpha val="23000"/>
                  </a:srgbClr>
                </a:outerShdw>
              </a:effectLst>
              <a:latin typeface="宋体" panose="02010600030101010101" pitchFamily="2" charset="-122"/>
            </a:endParaRPr>
          </a:p>
        </p:txBody>
      </p:sp>
      <p:sp>
        <p:nvSpPr>
          <p:cNvPr id="11" name="부제목 2"/>
          <p:cNvSpPr txBox="1"/>
          <p:nvPr/>
        </p:nvSpPr>
        <p:spPr>
          <a:xfrm>
            <a:off x="2361039" y="1481647"/>
            <a:ext cx="5453149" cy="725955"/>
          </a:xfrm>
          <a:prstGeom prst="rect">
            <a:avLst/>
          </a:prstGeom>
          <a:effectLst>
            <a:innerShdw blurRad="63500" dist="50800" dir="2700000">
              <a:prstClr val="black">
                <a:alpha val="50000"/>
              </a:prstClr>
            </a:innerShdw>
          </a:effectLst>
        </p:spPr>
        <p:txBody>
          <a:bodyPr vert="horz" lIns="91440" tIns="45720" rIns="91440" bIns="45720" rtlCol="0" anchor="ctr">
            <a:norm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ko-KR" altLang="en-US" sz="3600" b="1" dirty="0">
              <a:solidFill>
                <a:srgbClr val="FFFFFF"/>
              </a:solidFill>
              <a:effectLst>
                <a:outerShdw blurRad="38100" dist="38100" dir="2700000" sx="101000" sy="101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稀土市场需求</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563291"/>
            <a:chOff x="682625" y="1422400"/>
            <a:chExt cx="8632825" cy="979060"/>
          </a:xfrm>
        </p:grpSpPr>
        <p:sp>
          <p:nvSpPr>
            <p:cNvPr id="14" name="TextBox 7"/>
            <p:cNvSpPr txBox="1">
              <a:spLocks noChangeArrowheads="1"/>
            </p:cNvSpPr>
            <p:nvPr/>
          </p:nvSpPr>
          <p:spPr bwMode="auto">
            <a:xfrm>
              <a:off x="1777999" y="2000249"/>
              <a:ext cx="6697662" cy="401211"/>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0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6" name="TextBox 5"/>
          <p:cNvSpPr txBox="1"/>
          <p:nvPr/>
        </p:nvSpPr>
        <p:spPr>
          <a:xfrm>
            <a:off x="224443" y="1868422"/>
            <a:ext cx="7331826" cy="3830344"/>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稀土广泛应用于多个行业，如磁材、磨料、催化剂、合金等；</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磁材：占据稀土市场总价值的</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79%</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220</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亿美元，根据</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2019 Roskill</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数据）；</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按价值：磁材</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79%</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，催化剂</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4%</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，合金</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，玻璃</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按重量：磁材</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29%</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，催化剂</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21%</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，磨料</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13%</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，合金</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8%</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磁材主要原料钕和镨占稀土总需求的</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，但其价值占比</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75%</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（镧、铈占总需求的</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70%</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，但价值占比仅为</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8%</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1" hangingPunct="1">
              <a:lnSpc>
                <a:spcPct val="200000"/>
              </a:lnSpc>
              <a:spcBef>
                <a:spcPts val="0"/>
              </a:spcBef>
              <a:spcAft>
                <a:spcPts val="0"/>
              </a:spcAft>
              <a:buClrTx/>
              <a:buSzTx/>
              <a:buFontTx/>
              <a:buNone/>
              <a:defRPr/>
            </a:pPr>
            <a:endParaRPr kumimoji="0" lang="en-US" altLang="ko-KR" sz="16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graphicFrame>
        <p:nvGraphicFramePr>
          <p:cNvPr id="9" name="차트 8"/>
          <p:cNvGraphicFramePr/>
          <p:nvPr/>
        </p:nvGraphicFramePr>
        <p:xfrm>
          <a:off x="7780713" y="1868422"/>
          <a:ext cx="4303222" cy="388620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稀土市场需求</a:t>
            </a:r>
            <a:endParaRPr lang="ko-KR" altLang="en-US" sz="24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0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pic>
        <p:nvPicPr>
          <p:cNvPr id="4" name="그림 3"/>
          <p:cNvPicPr>
            <a:picLocks noChangeAspect="1"/>
          </p:cNvPicPr>
          <p:nvPr/>
        </p:nvPicPr>
        <p:blipFill>
          <a:blip r:embed="rId1"/>
          <a:stretch>
            <a:fillRect/>
          </a:stretch>
        </p:blipFill>
        <p:spPr>
          <a:xfrm>
            <a:off x="836614" y="1683823"/>
            <a:ext cx="10515600" cy="3490353"/>
          </a:xfrm>
          <a:prstGeom prst="rect">
            <a:avLst/>
          </a:prstGeom>
          <a:effectLst>
            <a:outerShdw blurRad="50800" dist="38100" dir="2700000" algn="tl" rotWithShape="0">
              <a:prstClr val="black">
                <a:alpha val="40000"/>
              </a:prstClr>
            </a:outerShdw>
          </a:effectLst>
        </p:spPr>
      </p:pic>
      <p:sp>
        <p:nvSpPr>
          <p:cNvPr id="5" name="직사각형 4"/>
          <p:cNvSpPr/>
          <p:nvPr/>
        </p:nvSpPr>
        <p:spPr>
          <a:xfrm>
            <a:off x="981075" y="4793217"/>
            <a:ext cx="561975" cy="283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7" name="직사각형 6"/>
          <p:cNvSpPr/>
          <p:nvPr/>
        </p:nvSpPr>
        <p:spPr>
          <a:xfrm>
            <a:off x="6343650" y="4775676"/>
            <a:ext cx="561975" cy="283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9" name="직사각형 8"/>
          <p:cNvSpPr/>
          <p:nvPr/>
        </p:nvSpPr>
        <p:spPr>
          <a:xfrm>
            <a:off x="2934910" y="1823273"/>
            <a:ext cx="706436" cy="246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rPr>
              <a:t>小家电</a:t>
            </a:r>
            <a:endParaRPr kumimoji="0" lang="ko-KR"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0" name="직사각형 9"/>
          <p:cNvSpPr/>
          <p:nvPr/>
        </p:nvSpPr>
        <p:spPr>
          <a:xfrm>
            <a:off x="3770327" y="1773844"/>
            <a:ext cx="933437" cy="344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rPr>
              <a:t>电动车</a:t>
            </a:r>
            <a:endParaRPr kumimoji="0" lang="ko-KR"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1" name="직사각형 10"/>
          <p:cNvSpPr/>
          <p:nvPr/>
        </p:nvSpPr>
        <p:spPr>
          <a:xfrm>
            <a:off x="4827589" y="1873068"/>
            <a:ext cx="1516061" cy="207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rPr>
              <a:t>电动车驱动</a:t>
            </a:r>
            <a:endParaRPr kumimoji="0" lang="ko-KR"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2" name="직사각형 11"/>
          <p:cNvSpPr/>
          <p:nvPr/>
        </p:nvSpPr>
        <p:spPr>
          <a:xfrm>
            <a:off x="3508491" y="2104519"/>
            <a:ext cx="1096961" cy="24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rPr>
              <a:t>风力发电机</a:t>
            </a:r>
            <a:endParaRPr kumimoji="0" lang="ko-KR"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7" name="직사각형 16"/>
          <p:cNvSpPr/>
          <p:nvPr/>
        </p:nvSpPr>
        <p:spPr>
          <a:xfrm>
            <a:off x="4654608" y="2061602"/>
            <a:ext cx="725431" cy="344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rPr>
              <a:t>空调</a:t>
            </a:r>
            <a:endParaRPr kumimoji="0" lang="ko-KR"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8" name="직사각형 17"/>
          <p:cNvSpPr/>
          <p:nvPr/>
        </p:nvSpPr>
        <p:spPr>
          <a:xfrm>
            <a:off x="5437189" y="2057432"/>
            <a:ext cx="657225" cy="2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其他</a:t>
            </a:r>
            <a:endParaRPr kumimoji="0" lang="ko-KR"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9" name="직사각형 18"/>
          <p:cNvSpPr/>
          <p:nvPr/>
        </p:nvSpPr>
        <p:spPr>
          <a:xfrm>
            <a:off x="10153650" y="1746890"/>
            <a:ext cx="476250" cy="2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陆上</a:t>
            </a:r>
            <a:endParaRPr kumimoji="0" lang="ko-KR"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20" name="직사각형 19"/>
          <p:cNvSpPr/>
          <p:nvPr/>
        </p:nvSpPr>
        <p:spPr>
          <a:xfrm>
            <a:off x="10753725" y="1757564"/>
            <a:ext cx="381000" cy="2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21" name="직사각형 20"/>
          <p:cNvSpPr/>
          <p:nvPr/>
        </p:nvSpPr>
        <p:spPr>
          <a:xfrm>
            <a:off x="10753725" y="1746890"/>
            <a:ext cx="476250" cy="2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海上</a:t>
            </a:r>
            <a:endParaRPr kumimoji="0" lang="ko-KR" altLang="en-US" sz="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22" name="TextBox 21"/>
          <p:cNvSpPr txBox="1"/>
          <p:nvPr/>
        </p:nvSpPr>
        <p:spPr>
          <a:xfrm>
            <a:off x="1790700" y="5397929"/>
            <a:ext cx="3701292" cy="369332"/>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zh-CN" sz="1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钕磁材需求预测（公吨）</a:t>
            </a:r>
            <a:endParaRPr kumimoji="0" lang="ko-KR" altLang="en-US" sz="120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23" name="TextBox 22"/>
          <p:cNvSpPr txBox="1"/>
          <p:nvPr/>
        </p:nvSpPr>
        <p:spPr>
          <a:xfrm>
            <a:off x="6624637" y="5432804"/>
            <a:ext cx="4324350" cy="369332"/>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zh-CN" sz="1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全球风电新增装机容量预测（</a:t>
            </a:r>
            <a:r>
              <a:rPr kumimoji="0" lang="zh-CN" altLang="en-US" sz="1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千兆瓦</a:t>
            </a:r>
            <a:r>
              <a:rPr kumimoji="0" lang="zh-CN" altLang="zh-CN" sz="1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a:t>
            </a:r>
            <a:endParaRPr kumimoji="0" lang="ko-KR" altLang="en-US" sz="120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稀土市场需求</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0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graphicFrame>
        <p:nvGraphicFramePr>
          <p:cNvPr id="3" name="차트 2"/>
          <p:cNvGraphicFramePr/>
          <p:nvPr/>
        </p:nvGraphicFramePr>
        <p:xfrm>
          <a:off x="838201" y="1452562"/>
          <a:ext cx="10515600" cy="4757247"/>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3200" b="1" dirty="0">
                <a:latin typeface="宋体" panose="02010600030101010101" pitchFamily="2" charset="-122"/>
                <a:ea typeface="宋体" panose="02010600030101010101" pitchFamily="2" charset="-122"/>
              </a:rPr>
              <a:t>稀土市场需求</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0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5" name="직사각형 4"/>
          <p:cNvSpPr/>
          <p:nvPr/>
        </p:nvSpPr>
        <p:spPr>
          <a:xfrm>
            <a:off x="981075" y="4839397"/>
            <a:ext cx="561975" cy="283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7" name="직사각형 6"/>
          <p:cNvSpPr/>
          <p:nvPr/>
        </p:nvSpPr>
        <p:spPr>
          <a:xfrm>
            <a:off x="6343650" y="4821856"/>
            <a:ext cx="561975" cy="283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20" name="직사각형 19"/>
          <p:cNvSpPr/>
          <p:nvPr/>
        </p:nvSpPr>
        <p:spPr>
          <a:xfrm>
            <a:off x="10753725" y="1757564"/>
            <a:ext cx="381000" cy="2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22" name="TextBox 21"/>
          <p:cNvSpPr txBox="1"/>
          <p:nvPr/>
        </p:nvSpPr>
        <p:spPr>
          <a:xfrm>
            <a:off x="838200" y="1445079"/>
            <a:ext cx="10515600" cy="1323439"/>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20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rPr>
              <a:t>-</a:t>
            </a:r>
            <a:r>
              <a:rPr kumimoji="0" lang="zh-CN" altLang="zh-CN" sz="20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钕磁材容易氧化，因此其表面处理工艺很重要</a:t>
            </a:r>
            <a:endParaRPr kumimoji="0" lang="en-US" altLang="ko-KR" sz="20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20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 -</a:t>
            </a:r>
            <a:r>
              <a:rPr kumimoji="0" lang="zh-CN" altLang="zh-CN" sz="20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高温环境下磁性易损失，可通过添加</a:t>
            </a:r>
            <a:r>
              <a:rPr kumimoji="0" lang="zh-CN" altLang="zh-CN" sz="2000" b="0" i="0" u="none" strike="noStrike" kern="1200" cap="none" spc="0" normalizeH="0" baseline="0" noProof="0" dirty="0">
                <a:ln>
                  <a:noFill/>
                </a:ln>
                <a:solidFill>
                  <a:srgbClr val="101214"/>
                </a:solidFill>
                <a:effectLst/>
                <a:uLnTx/>
                <a:uFillTx/>
                <a:latin typeface="Gilroy"/>
                <a:ea typeface="等线" panose="02010600030101010101" pitchFamily="2" charset="-122"/>
                <a:cs typeface="Times New Roman" panose="02020603050405020304" pitchFamily="18" charset="0"/>
              </a:rPr>
              <a:t>镝</a:t>
            </a:r>
            <a:r>
              <a:rPr kumimoji="0" lang="zh-CN" altLang="zh-CN" sz="20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或铽来增强互补性</a:t>
            </a:r>
            <a:endParaRPr kumimoji="0" lang="en-US" altLang="ko-KR" sz="20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zh-CN" sz="2000" b="0" i="0" u="none" strike="noStrike" kern="1200" cap="none" spc="0" normalizeH="0" baseline="0" noProof="0" dirty="0">
                <a:ln>
                  <a:noFill/>
                </a:ln>
                <a:solidFill>
                  <a:srgbClr val="FF0000"/>
                </a:solidFill>
                <a:effectLst/>
                <a:uLnTx/>
                <a:uFillTx/>
                <a:latin typeface="noto"/>
                <a:ea typeface="等线" panose="02010600030101010101" pitchFamily="2" charset="-122"/>
                <a:cs typeface="+mn-cs"/>
              </a:rPr>
              <a:t>近年来韩国工程技术人员积极进行提高互补性的同时降低中稀土如镝或铽的使用（晶界渗透技术）的探索</a:t>
            </a:r>
            <a:endParaRPr kumimoji="0" lang="ko-KR" altLang="en-US" sz="2000" b="0" i="0" u="none" strike="noStrike" kern="1200" cap="none" spc="0" normalizeH="0" baseline="0" noProof="0" dirty="0">
              <a:ln>
                <a:noFill/>
              </a:ln>
              <a:solidFill>
                <a:srgbClr val="FF0000"/>
              </a:solidFill>
              <a:effectLst/>
              <a:uLnTx/>
              <a:uFillTx/>
              <a:latin typeface="Malgun Gothic" panose="020B0503020000020004" pitchFamily="34" charset="-127"/>
              <a:ea typeface="Malgun Gothic" panose="020B0503020000020004" pitchFamily="34" charset="-127"/>
              <a:cs typeface="+mn-cs"/>
            </a:endParaRPr>
          </a:p>
        </p:txBody>
      </p:sp>
      <p:graphicFrame>
        <p:nvGraphicFramePr>
          <p:cNvPr id="3" name="차트 2"/>
          <p:cNvGraphicFramePr/>
          <p:nvPr/>
        </p:nvGraphicFramePr>
        <p:xfrm>
          <a:off x="1047749" y="2750490"/>
          <a:ext cx="7517607" cy="3523849"/>
        </p:xfrm>
        <a:graphic>
          <a:graphicData uri="http://schemas.openxmlformats.org/drawingml/2006/chart">
            <c:chart xmlns:c="http://schemas.openxmlformats.org/drawingml/2006/chart" xmlns:r="http://schemas.openxmlformats.org/officeDocument/2006/relationships" r:id="rId1"/>
          </a:graphicData>
        </a:graphic>
      </p:graphicFrame>
      <p:sp>
        <p:nvSpPr>
          <p:cNvPr id="6" name="TextBox 5"/>
          <p:cNvSpPr txBox="1"/>
          <p:nvPr/>
        </p:nvSpPr>
        <p:spPr>
          <a:xfrm>
            <a:off x="7721979" y="4963660"/>
            <a:ext cx="3031746"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zh-CN" sz="12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关于欧盟关键原材料清单的研究（</a:t>
            </a:r>
            <a:r>
              <a:rPr kumimoji="0" lang="en-US" altLang="zh-CN" sz="12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2020</a:t>
            </a:r>
            <a:r>
              <a:rPr kumimoji="0" lang="zh-CN" altLang="zh-CN" sz="12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a:t>
            </a:r>
            <a:r>
              <a:rPr kumimoji="0" lang="en-US" altLang="zh-CN" sz="12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2019 </a:t>
            </a:r>
            <a:r>
              <a:rPr kumimoji="0" lang="en-US" altLang="zh-CN" sz="1200" b="0" i="0" u="none" strike="noStrike" kern="1200" cap="none" spc="0" normalizeH="0" baseline="0" noProof="0" dirty="0" err="1">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Roskil</a:t>
            </a:r>
            <a:endParaRPr kumimoji="0" lang="ko-KR" altLang="en-US" sz="12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4" name="TextBox 3"/>
          <p:cNvSpPr txBox="1"/>
          <p:nvPr/>
        </p:nvSpPr>
        <p:spPr>
          <a:xfrm>
            <a:off x="2126247" y="5520396"/>
            <a:ext cx="1046977" cy="707886"/>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其它</a:t>
            </a:r>
            <a:r>
              <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a:t>
            </a: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HDD</a:t>
            </a: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01214"/>
                </a:solidFill>
                <a:effectLst/>
                <a:uLnTx/>
                <a:uFillTx/>
                <a:latin typeface="Gilroy"/>
                <a:ea typeface="等线" panose="02010600030101010101" pitchFamily="2" charset="-122"/>
                <a:cs typeface="+mn-cs"/>
              </a:rPr>
              <a:t>转向系统</a:t>
            </a:r>
            <a:endParaRPr kumimoji="0" lang="ko-KR"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9" name="TextBox 8"/>
          <p:cNvSpPr txBox="1"/>
          <p:nvPr/>
        </p:nvSpPr>
        <p:spPr>
          <a:xfrm>
            <a:off x="3241259" y="5538868"/>
            <a:ext cx="1050084" cy="677108"/>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700" b="0" i="0" u="none" strike="noStrike" kern="1200" cap="none" spc="0" normalizeH="0" baseline="0" noProof="0" dirty="0">
                <a:ln>
                  <a:noFill/>
                </a:ln>
                <a:solidFill>
                  <a:srgbClr val="FF0000"/>
                </a:solidFill>
                <a:effectLst/>
                <a:uLnTx/>
                <a:uFillTx/>
                <a:latin typeface="Malgun Gothic" panose="020B0503020000020004" pitchFamily="34" charset="-127"/>
                <a:ea typeface="等线" panose="02010600030101010101" pitchFamily="2" charset="-122"/>
                <a:cs typeface="+mn-cs"/>
              </a:rPr>
              <a:t>汽车及运输设备</a:t>
            </a:r>
            <a:endParaRPr kumimoji="0" lang="en-US" altLang="zh-CN" sz="700" b="0" i="0" u="none" strike="noStrike" kern="1200" cap="none" spc="0" normalizeH="0" baseline="0" noProof="0" dirty="0">
              <a:ln>
                <a:noFill/>
              </a:ln>
              <a:solidFill>
                <a:srgbClr val="FF0000"/>
              </a:solidFill>
              <a:effectLst/>
              <a:uLnTx/>
              <a:uFillTx/>
              <a:latin typeface="Malgun Gothic" panose="020B0503020000020004" pitchFamily="34" charset="-127"/>
              <a:ea typeface="等线" panose="02010600030101010101" pitchFamily="2" charset="-122"/>
              <a:cs typeface="+mn-cs"/>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en-US" altLang="ko-KR" sz="700" b="0" i="0" u="none" strike="noStrike" kern="1200" cap="none" spc="0" normalizeH="0" baseline="0" noProof="0" dirty="0">
              <a:ln>
                <a:noFill/>
              </a:ln>
              <a:solidFill>
                <a:srgbClr val="FF0000"/>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01214"/>
                </a:solidFill>
                <a:effectLst/>
                <a:uLnTx/>
                <a:uFillTx/>
                <a:latin typeface="Gilroy"/>
                <a:ea typeface="等线" panose="02010600030101010101" pitchFamily="2" charset="-122"/>
                <a:cs typeface="+mn-cs"/>
              </a:rPr>
              <a:t>音响设备</a:t>
            </a: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01214"/>
                </a:solidFill>
                <a:effectLst/>
                <a:uLnTx/>
                <a:uFillTx/>
                <a:latin typeface="Gilroy"/>
                <a:ea typeface="等线" panose="02010600030101010101" pitchFamily="2" charset="-122"/>
                <a:cs typeface="+mn-cs"/>
              </a:rPr>
              <a:t>电动自行车</a:t>
            </a:r>
            <a:endParaRPr kumimoji="0" lang="ko-KR"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0" name="TextBox 9"/>
          <p:cNvSpPr txBox="1"/>
          <p:nvPr/>
        </p:nvSpPr>
        <p:spPr>
          <a:xfrm>
            <a:off x="4359378" y="5537327"/>
            <a:ext cx="1046118" cy="707886"/>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家电</a:t>
            </a:r>
            <a:endParaRPr kumimoji="0" lang="en-US" altLang="zh-CN"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机器人</a:t>
            </a: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火车</a:t>
            </a:r>
            <a:endParaRPr kumimoji="0" lang="ko-KR"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1" name="TextBox 10"/>
          <p:cNvSpPr txBox="1"/>
          <p:nvPr/>
        </p:nvSpPr>
        <p:spPr>
          <a:xfrm>
            <a:off x="5491992" y="5537327"/>
            <a:ext cx="807869" cy="461665"/>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01214"/>
                </a:solidFill>
                <a:effectLst/>
                <a:uLnTx/>
                <a:uFillTx/>
                <a:latin typeface="Gilroy"/>
                <a:ea typeface="等线" panose="02010600030101010101" pitchFamily="2" charset="-122"/>
                <a:cs typeface="+mn-cs"/>
              </a:rPr>
              <a:t>风力涡轮机</a:t>
            </a:r>
            <a:endParaRPr kumimoji="0" lang="en-US" altLang="zh-CN" sz="800" b="0" i="0" u="none" strike="noStrike" kern="1200" cap="none" spc="0" normalizeH="0" baseline="0" noProof="0" dirty="0">
              <a:ln>
                <a:noFill/>
              </a:ln>
              <a:solidFill>
                <a:srgbClr val="101214"/>
              </a:solidFill>
              <a:effectLst/>
              <a:uLnTx/>
              <a:uFillTx/>
              <a:latin typeface="Gilroy"/>
              <a:ea typeface="等线" panose="02010600030101010101" pitchFamily="2" charset="-122"/>
              <a:cs typeface="+mn-cs"/>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FF0000"/>
                </a:solidFill>
                <a:effectLst/>
                <a:uLnTx/>
                <a:uFillTx/>
                <a:latin typeface="Malgun Gothic" panose="020B0503020000020004" pitchFamily="34" charset="-127"/>
                <a:ea typeface="等线" panose="02010600030101010101" pitchFamily="2" charset="-122"/>
                <a:cs typeface="+mn-cs"/>
              </a:rPr>
              <a:t>传动系统</a:t>
            </a:r>
            <a:endParaRPr kumimoji="0" lang="en-US" altLang="ko-KR" sz="800" b="0" i="0" u="none" strike="noStrike" kern="1200" cap="none" spc="0" normalizeH="0" baseline="0" noProof="0" dirty="0">
              <a:ln>
                <a:noFill/>
              </a:ln>
              <a:solidFill>
                <a:srgbClr val="FF0000"/>
              </a:solidFill>
              <a:effectLst/>
              <a:uLnTx/>
              <a:uFillTx/>
              <a:latin typeface="Malgun Gothic" panose="020B0503020000020004" pitchFamily="34" charset="-127"/>
              <a:ea typeface="Malgun Gothic" panose="020B0503020000020004" pitchFamily="34" charset="-127"/>
              <a:cs typeface="+mn-cs"/>
            </a:endParaRPr>
          </a:p>
        </p:txBody>
      </p:sp>
      <p:sp>
        <p:nvSpPr>
          <p:cNvPr id="12" name="TextBox 11"/>
          <p:cNvSpPr txBox="1"/>
          <p:nvPr/>
        </p:nvSpPr>
        <p:spPr>
          <a:xfrm>
            <a:off x="6624606" y="5537326"/>
            <a:ext cx="1046118" cy="461665"/>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空调</a:t>
            </a:r>
            <a:endParaRPr kumimoji="0" lang="en-US" altLang="zh-CN"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汽车其它部件等</a:t>
            </a:r>
            <a:endPar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389174"/>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稀土市场需求</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563291"/>
            <a:chOff x="682625" y="1422400"/>
            <a:chExt cx="8632825" cy="979060"/>
          </a:xfrm>
        </p:grpSpPr>
        <p:sp>
          <p:nvSpPr>
            <p:cNvPr id="14" name="TextBox 7"/>
            <p:cNvSpPr txBox="1">
              <a:spLocks noChangeArrowheads="1"/>
            </p:cNvSpPr>
            <p:nvPr/>
          </p:nvSpPr>
          <p:spPr bwMode="auto">
            <a:xfrm>
              <a:off x="1777999" y="2000249"/>
              <a:ext cx="6697662" cy="401211"/>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0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6" name="TextBox 5"/>
          <p:cNvSpPr txBox="1"/>
          <p:nvPr/>
        </p:nvSpPr>
        <p:spPr>
          <a:xfrm>
            <a:off x="620785" y="1449305"/>
            <a:ext cx="11274458" cy="2554545"/>
          </a:xfrm>
          <a:prstGeom prst="rect">
            <a:avLst/>
          </a:prstGeom>
          <a:noFill/>
        </p:spPr>
        <p:txBody>
          <a:bodyPr wrap="square" rtlCol="0">
            <a:spAutoFit/>
          </a:bodyPr>
          <a:lstStyle/>
          <a:p>
            <a:pPr marL="0" marR="0" lvl="0" indent="0" algn="l" defTabSz="914400" rtl="0" eaLnBrk="1" fontAlgn="auto" latinLnBrk="1" hangingPunct="1">
              <a:lnSpc>
                <a:spcPct val="2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70C0"/>
                </a:solidFill>
                <a:effectLst/>
                <a:uLnTx/>
                <a:uFillTx/>
                <a:latin typeface="Malgun Gothic" panose="020B0503020000020004" pitchFamily="34" charset="-127"/>
                <a:ea typeface="等线" panose="02010600030101010101" pitchFamily="2" charset="-122"/>
                <a:cs typeface="+mn-cs"/>
              </a:rPr>
              <a:t> </a:t>
            </a:r>
            <a:r>
              <a:rPr kumimoji="0" lang="zh-CN"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钕磁材</a:t>
            </a:r>
            <a:r>
              <a:rPr kumimoji="0" lang="zh-CN" altLang="en-US"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（钕铁硼）</a:t>
            </a:r>
            <a:r>
              <a:rPr kumimoji="0" lang="zh-CN"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—用于更小更轻的电子产品</a:t>
            </a:r>
            <a:endParaRPr kumimoji="0" lang="en-US" altLang="ko-KR" sz="2000" b="0" i="0" u="none" strike="noStrike" kern="1200" cap="none" spc="0" normalizeH="0" baseline="0" noProof="0" dirty="0">
              <a:ln>
                <a:noFill/>
              </a:ln>
              <a:solidFill>
                <a:srgbClr val="0070C0"/>
              </a:solidFill>
              <a:effectLst/>
              <a:uLnTx/>
              <a:uFillTx/>
              <a:latin typeface="Malgun Gothic" panose="020B0503020000020004" pitchFamily="34" charset="-127"/>
              <a:ea typeface="Malgun Gothic" panose="020B0503020000020004" pitchFamily="34" charset="-127"/>
              <a:cs typeface="+mn-cs"/>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随着环保性能良好的电动汽车正快速取代内燃机，驱动电机磁材催生了对稀土原料的最大需求</a:t>
            </a:r>
            <a:endPar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-2019</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年，电动汽车驱动电机占稀土永磁总需求的</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9%</a:t>
            </a:r>
            <a:endPar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预计未来需求年均增幅为</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21%</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2025</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30%</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2029</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38% * </a:t>
            </a:r>
            <a:endPar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永磁同步电机（</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PMSM</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）性能较其他类型电机可提高</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15%</a:t>
            </a:r>
            <a:endPar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截至</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2020</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90%</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以上电动汽车采用了</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PMSM **</a:t>
            </a:r>
            <a:endPar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-PMSM</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电机平均消耗</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1.6</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千克钕铁硼磁材</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/100</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千瓦（</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Adams </a:t>
            </a:r>
            <a:r>
              <a:rPr kumimoji="0" lang="en-US" altLang="zh-CN" sz="2000" b="0" i="0" u="none" strike="noStrike" kern="1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Inteligence</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2020</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3" name="TextBox 2"/>
          <p:cNvSpPr txBox="1"/>
          <p:nvPr/>
        </p:nvSpPr>
        <p:spPr>
          <a:xfrm>
            <a:off x="1000837" y="5515072"/>
            <a:ext cx="5853363" cy="738664"/>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 </a:t>
            </a:r>
            <a:r>
              <a:rPr kumimoji="0" lang="en-US"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Roskill(2019)</a:t>
            </a:r>
            <a:r>
              <a:rPr kumimoji="0" lang="zh-CN"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，稀土：展望</a:t>
            </a:r>
            <a:r>
              <a:rPr kumimoji="0" lang="en-US"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2029</a:t>
            </a:r>
            <a:r>
              <a:rPr kumimoji="0" lang="zh-CN"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，第</a:t>
            </a:r>
            <a:r>
              <a:rPr kumimoji="0" lang="en-US"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19</a:t>
            </a:r>
            <a:r>
              <a:rPr kumimoji="0" lang="zh-CN"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版</a:t>
            </a:r>
            <a:endParaRPr kumimoji="0" lang="en-US" altLang="ko-KR"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 EC(2020b)</a:t>
            </a:r>
            <a:endParaRPr kumimoji="0" lang="en-US" altLang="ko-KR"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全球风能理事会</a:t>
            </a:r>
            <a:r>
              <a:rPr kumimoji="0" lang="en-US"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zh-CN"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GWEC)</a:t>
            </a:r>
            <a:r>
              <a:rPr kumimoji="0" lang="zh-CN"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2021</a:t>
            </a:r>
            <a:r>
              <a:rPr kumimoji="0" lang="zh-CN" altLang="zh-CN"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全球风能报告</a:t>
            </a:r>
            <a:endParaRPr kumimoji="0" lang="en-US" altLang="ko-KR" sz="1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TextBox 4"/>
          <p:cNvSpPr txBox="1"/>
          <p:nvPr/>
        </p:nvSpPr>
        <p:spPr>
          <a:xfrm>
            <a:off x="838200" y="3981338"/>
            <a:ext cx="9210773" cy="1323439"/>
          </a:xfrm>
          <a:prstGeom prst="rect">
            <a:avLst/>
          </a:prstGeom>
          <a:noFill/>
        </p:spPr>
        <p:txBody>
          <a:bodyPr wrap="square" rtlCol="0">
            <a:spAutoFit/>
          </a:bodyPr>
          <a:lstStyle/>
          <a:p>
            <a:pPr marL="0" marR="0" lvl="0" indent="0" algn="l" defTabSz="914400" rtl="0" eaLnBrk="1" fontAlgn="auto" latinLnBrk="1" hangingPunct="1">
              <a:lnSpc>
                <a:spcPct val="2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2020</a:t>
            </a:r>
            <a:r>
              <a:rPr kumimoji="0" lang="zh-CN"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年全球风电总装机容量</a:t>
            </a:r>
            <a:r>
              <a:rPr kumimoji="0" lang="en-US"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743GW</a:t>
            </a:r>
            <a:r>
              <a:rPr kumimoji="0" lang="zh-CN"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，预计</a:t>
            </a:r>
            <a:r>
              <a:rPr kumimoji="0" lang="en-US"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2025</a:t>
            </a:r>
            <a:r>
              <a:rPr kumimoji="0" lang="zh-CN"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年将增至</a:t>
            </a:r>
            <a:r>
              <a:rPr kumimoji="0" lang="en-US"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1,210 GW</a:t>
            </a:r>
            <a:r>
              <a:rPr kumimoji="0" lang="zh-CN"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左右</a:t>
            </a:r>
            <a:r>
              <a:rPr kumimoji="0" lang="en-US" altLang="zh-CN" sz="2000" b="0" i="0" u="none" strike="noStrike" kern="12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mn-cs"/>
              </a:rPr>
              <a:t>**</a:t>
            </a:r>
            <a:endParaRPr kumimoji="0" lang="en-US" altLang="ko-KR" sz="2000" b="0" i="0" u="none" strike="noStrike" kern="1200" cap="none" spc="0" normalizeH="0" baseline="0" noProof="0" dirty="0">
              <a:ln>
                <a:noFill/>
              </a:ln>
              <a:solidFill>
                <a:srgbClr val="0070C0"/>
              </a:solidFill>
              <a:effectLst/>
              <a:uLnTx/>
              <a:uFillTx/>
              <a:latin typeface="Malgun Gothic" panose="020B0503020000020004" pitchFamily="34" charset="-127"/>
              <a:ea typeface="Malgun Gothic" panose="020B0503020000020004" pitchFamily="34" charset="-127"/>
              <a:cs typeface="+mn-cs"/>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000" b="0" i="0" u="none" strike="noStrike" kern="100" cap="none" spc="0" normalizeH="0" baseline="0" noProof="0" dirty="0">
                <a:ln>
                  <a:noFill/>
                </a:ln>
                <a:solidFill>
                  <a:srgbClr val="101214"/>
                </a:solidFill>
                <a:effectLst/>
                <a:uLnTx/>
                <a:uFillTx/>
                <a:latin typeface="等线" panose="02010600030101010101" pitchFamily="2" charset="-122"/>
                <a:ea typeface="等线" panose="02010600030101010101" pitchFamily="2" charset="-122"/>
                <a:cs typeface="Times New Roman" panose="02020603050405020304" pitchFamily="18" charset="0"/>
              </a:rPr>
              <a:t>风力涡轮机</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磁材需求量预计将持续增长</a:t>
            </a:r>
            <a:endPar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钕磁材大量使用（</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700-1200</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公斤</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/MV</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），纯钕消耗量</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175-420</a:t>
            </a:r>
            <a:r>
              <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公斤</a:t>
            </a:r>
            <a:r>
              <a:rPr kumimoji="0" lang="en-US"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/MV **</a:t>
            </a:r>
            <a:endParaRPr kumimoji="0" lang="zh-CN" altLang="zh-CN" sz="2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en-US" altLang="ko-KR" sz="3200" b="1" dirty="0">
                <a:latin typeface="宋体" panose="02010600030101010101" pitchFamily="2" charset="-122"/>
                <a:ea typeface="宋体" panose="02010600030101010101" pitchFamily="2" charset="-122"/>
              </a:rPr>
              <a:t>.</a:t>
            </a:r>
            <a:r>
              <a:rPr lang="zh-CN" altLang="en-US" sz="3200" b="1" dirty="0">
                <a:latin typeface="宋体" panose="02010600030101010101" pitchFamily="2" charset="-122"/>
                <a:ea typeface="宋体" panose="02010600030101010101" pitchFamily="2" charset="-122"/>
              </a:rPr>
              <a:t>韩国稀土行业趋势</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0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sp>
        <p:nvSpPr>
          <p:cNvPr id="3" name="TextBox 2"/>
          <p:cNvSpPr txBox="1"/>
          <p:nvPr/>
        </p:nvSpPr>
        <p:spPr>
          <a:xfrm>
            <a:off x="556905" y="1686503"/>
            <a:ext cx="11274458" cy="4416594"/>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defRPr/>
            </a:pPr>
            <a:r>
              <a:rPr kumimoji="0" lang="zh-CN" altLang="zh-CN" sz="1800" b="1"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稀土生产</a:t>
            </a:r>
            <a:endParaRPr kumimoji="0" lang="zh-CN" altLang="zh-CN" sz="1800" b="1"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1.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江原道、忠清南道及蔚山广域市发现部分稀土资源，但质量及经济效益不高。</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未开采，完全依赖进口（储量</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2,597</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万吨，高品位资源仅占</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2.1%</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忠清南道有部分矿石开采，但几无应用价值</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zh-CN" altLang="zh-CN" sz="1800" b="1"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贸易走势（稀土金属及化合物）</a:t>
            </a:r>
            <a:endParaRPr kumimoji="0" lang="zh-CN" altLang="zh-CN" sz="1800" b="1"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1. 2020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年稀土金属及化合物进口形势</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进口额是出口额的</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3.1</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倍（进口</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7,421</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万美元，出口</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2,421</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万美元）</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进口量是出口量的</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10.0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倍（进口量</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3,215</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吨，出口量</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320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吨）</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2.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进口：</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2011</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年（钓鱼岛事件），稀土进出口达到历史新高，此后大幅回落，但</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2014</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年后再次处于上升趋势。</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-2017-2020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年年均增幅为</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42.6%</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年同比增加</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33.4%</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（受新冠疫情影响）</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3.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进口：自</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2014</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年以来进口量持续增加，但</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年同比降低</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15.5%</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4.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单价：</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2017</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年以来，出口单价持续超过进口单价</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出口单价（百万美元</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吨）</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2017</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2018</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2019</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年分别为</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59.3</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36.4</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26.5</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和</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75.6</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进口单价（百万美元</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吨）</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2017</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2018</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2019</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年分别为</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16.7</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21.4</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21.0</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和</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23.1</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3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4" name="TextBox 3"/>
          <p:cNvSpPr txBox="1"/>
          <p:nvPr/>
        </p:nvSpPr>
        <p:spPr>
          <a:xfrm>
            <a:off x="5646462" y="5875632"/>
            <a:ext cx="6545538" cy="1077218"/>
          </a:xfrm>
          <a:prstGeom prst="rect">
            <a:avLst/>
          </a:prstGeom>
          <a:noFill/>
        </p:spPr>
        <p:txBody>
          <a:bodyPr wrap="square" rtlCol="0">
            <a:spAutoFit/>
          </a:bodyPr>
          <a:lstStyle/>
          <a:p>
            <a:pPr marL="0" marR="0" lvl="0" indent="266700" algn="l" defTabSz="914400" rtl="0" eaLnBrk="1" fontAlgn="auto" latinLnBrk="1" hangingPunct="1">
              <a:lnSpc>
                <a:spcPct val="100000"/>
              </a:lnSpc>
              <a:spcBef>
                <a:spcPts val="0"/>
              </a:spcBef>
              <a:spcAft>
                <a:spcPts val="0"/>
              </a:spcAft>
              <a:buClrTx/>
              <a:buSzTx/>
              <a:buFontTx/>
              <a:buNone/>
              <a:defRPr/>
            </a:pPr>
            <a:r>
              <a:rPr kumimoji="0" lang="en-US"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韩国地质资源研究院（</a:t>
            </a:r>
            <a:r>
              <a:rPr kumimoji="0" lang="en-US"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2020</a:t>
            </a:r>
            <a:r>
              <a:rPr kumimoji="0" lang="zh-CN"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）矿业与矿产品统计年鉴</a:t>
            </a:r>
            <a:endParaRPr kumimoji="0" lang="zh-CN"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l" defTabSz="914400" rtl="0" eaLnBrk="1" fontAlgn="auto" latinLnBrk="1" hangingPunct="1">
              <a:lnSpc>
                <a:spcPct val="100000"/>
              </a:lnSpc>
              <a:spcBef>
                <a:spcPts val="0"/>
              </a:spcBef>
              <a:spcAft>
                <a:spcPts val="0"/>
              </a:spcAft>
              <a:buClrTx/>
              <a:buSzTx/>
              <a:buFontTx/>
              <a:buNone/>
              <a:defRPr/>
            </a:pPr>
            <a:r>
              <a:rPr kumimoji="0" lang="en-US"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指的是通过将暂定开采量折合为国内需求标准水平的开采量并乘以吨价所包含的价值</a:t>
            </a:r>
            <a:endParaRPr kumimoji="0" lang="zh-CN"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l" defTabSz="914400" rtl="0" eaLnBrk="1" fontAlgn="auto" latinLnBrk="1" hangingPunct="1">
              <a:lnSpc>
                <a:spcPct val="100000"/>
              </a:lnSpc>
              <a:spcBef>
                <a:spcPts val="0"/>
              </a:spcBef>
              <a:spcAft>
                <a:spcPts val="0"/>
              </a:spcAft>
              <a:buClrTx/>
              <a:buSzTx/>
              <a:buFontTx/>
              <a:buNone/>
              <a:defRPr/>
            </a:pPr>
            <a:r>
              <a:rPr kumimoji="0" lang="en-US"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zh-CN"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根据海关编码</a:t>
            </a:r>
            <a:r>
              <a:rPr kumimoji="0" lang="en-US"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HS 280530</a:t>
            </a:r>
            <a:r>
              <a:rPr kumimoji="0" lang="zh-CN" altLang="en-US"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HS 2846</a:t>
            </a:r>
            <a:r>
              <a:rPr kumimoji="0" lang="zh-CN"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统计</a:t>
            </a:r>
            <a:endParaRPr kumimoji="0" lang="zh-CN" altLang="zh-CN" sz="16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00077"/>
            <a:ext cx="10515600" cy="848601"/>
          </a:xfrm>
          <a:effectLst/>
        </p:spPr>
        <p:txBody>
          <a:bodyPr>
            <a:normAutofit/>
          </a:bodyPr>
          <a:lstStyle/>
          <a:p>
            <a:r>
              <a:rPr lang="en-US" altLang="ko-KR" sz="3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en-US" altLang="ko-KR" sz="3200" b="1" dirty="0">
                <a:latin typeface="宋体" panose="02010600030101010101" pitchFamily="2" charset="-122"/>
                <a:ea typeface="宋体" panose="02010600030101010101" pitchFamily="2" charset="-122"/>
              </a:rPr>
              <a:t>.</a:t>
            </a:r>
            <a:r>
              <a:rPr lang="zh-CN" altLang="en-US" sz="3200" b="1" dirty="0">
                <a:latin typeface="宋体" panose="02010600030101010101" pitchFamily="2" charset="-122"/>
                <a:ea typeface="宋体" panose="02010600030101010101" pitchFamily="2" charset="-122"/>
              </a:rPr>
              <a:t>韩国稀土行业趋势</a:t>
            </a:r>
            <a:endParaRPr lang="ko-KR" altLang="en-US" sz="3200" b="1" dirty="0">
              <a:effectLst>
                <a:outerShdw blurRad="38100" dist="38100" dir="2700000" algn="tl">
                  <a:srgbClr val="000000">
                    <a:alpha val="43137"/>
                  </a:srgbClr>
                </a:outerShdw>
              </a:effectLst>
              <a:latin typeface="宋体" panose="02010600030101010101" pitchFamily="2" charset="-122"/>
            </a:endParaRPr>
          </a:p>
        </p:txBody>
      </p:sp>
      <p:graphicFrame>
        <p:nvGraphicFramePr>
          <p:cNvPr id="8" name="표 4"/>
          <p:cNvGraphicFramePr>
            <a:graphicFrameLocks noGrp="1"/>
          </p:cNvGraphicFramePr>
          <p:nvPr/>
        </p:nvGraphicFramePr>
        <p:xfrm>
          <a:off x="838200" y="1237775"/>
          <a:ext cx="10515600" cy="137584"/>
        </p:xfrm>
        <a:graphic>
          <a:graphicData uri="http://schemas.openxmlformats.org/drawingml/2006/table">
            <a:tbl>
              <a:tblPr firstRow="1" bandRow="1">
                <a:effectLst>
                  <a:innerShdw blurRad="63500" dist="50800" dir="2700000">
                    <a:schemeClr val="accent6">
                      <a:lumMod val="75000"/>
                      <a:alpha val="49000"/>
                    </a:schemeClr>
                  </a:innerShdw>
                  <a:reflection blurRad="6350" stA="50000" endA="300" dir="5400000" sy="-100000" algn="bl" rotWithShape="0"/>
                </a:effectLst>
                <a:tableStyleId>{5C22544A-7EE6-4342-B048-85BDC9FD1C3A}</a:tableStyleId>
              </a:tblPr>
              <a:tblGrid>
                <a:gridCol w="10515600"/>
              </a:tblGrid>
              <a:tr h="137584">
                <a:tc>
                  <a:txBody>
                    <a:bodyPr/>
                    <a:lstStyle/>
                    <a:p>
                      <a:pPr latinLnBrk="1"/>
                      <a:endParaRPr lang="ko-KR" altLang="en-US" sz="100" dirty="0">
                        <a:effectLst>
                          <a:outerShdw blurRad="38100" dist="38100" dir="2700000" algn="tl">
                            <a:srgbClr val="000000">
                              <a:alpha val="43137"/>
                            </a:srgbClr>
                          </a:outerShdw>
                        </a:effectLst>
                      </a:endParaRPr>
                    </a:p>
                  </a:txBody>
                  <a:tcPr>
                    <a:solidFill>
                      <a:schemeClr val="accent6">
                        <a:lumMod val="60000"/>
                        <a:lumOff val="40000"/>
                      </a:schemeClr>
                    </a:solidFill>
                  </a:tcPr>
                </a:tc>
              </a:tr>
            </a:tbl>
          </a:graphicData>
        </a:graphic>
      </p:graphicFrame>
      <p:grpSp>
        <p:nvGrpSpPr>
          <p:cNvPr id="13" name="그룹 12"/>
          <p:cNvGrpSpPr/>
          <p:nvPr/>
        </p:nvGrpSpPr>
        <p:grpSpPr>
          <a:xfrm>
            <a:off x="78617" y="6209810"/>
            <a:ext cx="5413375" cy="724874"/>
            <a:chOff x="682625" y="1422400"/>
            <a:chExt cx="8632825" cy="1259908"/>
          </a:xfrm>
        </p:grpSpPr>
        <p:sp>
          <p:nvSpPr>
            <p:cNvPr id="14" name="TextBox 7"/>
            <p:cNvSpPr txBox="1">
              <a:spLocks noChangeArrowheads="1"/>
            </p:cNvSpPr>
            <p:nvPr/>
          </p:nvSpPr>
          <p:spPr bwMode="auto">
            <a:xfrm>
              <a:off x="1777999" y="2000249"/>
              <a:ext cx="6697662" cy="682059"/>
            </a:xfrm>
            <a:prstGeom prst="rect">
              <a:avLst/>
            </a:prstGeom>
            <a:noFill/>
            <a:ln>
              <a:noFill/>
            </a:ln>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900" b="1" i="1"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rPr>
                <a:t>世界工程和先进材料技术制造商</a:t>
              </a:r>
              <a:endParaRPr kumimoji="0" lang="en-US" altLang="ko-KR" sz="90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15" name="해 14"/>
            <p:cNvSpPr/>
            <p:nvPr/>
          </p:nvSpPr>
          <p:spPr>
            <a:xfrm>
              <a:off x="682625" y="1422400"/>
              <a:ext cx="864607" cy="859426"/>
            </a:xfrm>
            <a:prstGeom prst="su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000" b="0" i="0" u="none" strike="noStrike" kern="1200" cap="none" spc="0" normalizeH="0" baseline="0" noProof="0" dirty="0">
                <a:ln>
                  <a:noFill/>
                </a:ln>
                <a:solidFill>
                  <a:prstClr val="white"/>
                </a:solidFill>
                <a:effectLst/>
                <a:uLnTx/>
                <a:uFillTx/>
                <a:latin typeface="Malgun Gothic" panose="020B0503020000020004" pitchFamily="34" charset="-127"/>
                <a:ea typeface="Malgun Gothic" panose="020B0503020000020004" pitchFamily="34" charset="-127"/>
                <a:cs typeface="+mn-cs"/>
              </a:endParaRPr>
            </a:p>
          </p:txBody>
        </p:sp>
        <p:sp>
          <p:nvSpPr>
            <p:cNvPr id="16" name="TextBox 9"/>
            <p:cNvSpPr txBox="1">
              <a:spLocks noChangeArrowheads="1"/>
            </p:cNvSpPr>
            <p:nvPr/>
          </p:nvSpPr>
          <p:spPr bwMode="auto">
            <a:xfrm>
              <a:off x="1784349" y="1484313"/>
              <a:ext cx="7531101" cy="6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3200">
                  <a:solidFill>
                    <a:schemeClr val="tx1"/>
                  </a:solidFill>
                  <a:latin typeface="굴림" charset="-127"/>
                  <a:ea typeface="굴림" charset="-127"/>
                </a:defRPr>
              </a:lvl1pPr>
              <a:lvl2pPr marL="742950" indent="-285750" latinLnBrk="1">
                <a:spcBef>
                  <a:spcPct val="20000"/>
                </a:spcBef>
                <a:buChar char="–"/>
                <a:defRPr kumimoji="1" sz="2800">
                  <a:solidFill>
                    <a:schemeClr val="tx1"/>
                  </a:solidFill>
                  <a:latin typeface="굴림" charset="-127"/>
                  <a:ea typeface="굴림" charset="-127"/>
                </a:defRPr>
              </a:lvl2pPr>
              <a:lvl3pPr marL="1143000" indent="-228600" latinLnBrk="1">
                <a:spcBef>
                  <a:spcPct val="20000"/>
                </a:spcBef>
                <a:buChar char="•"/>
                <a:defRPr kumimoji="1" sz="2400">
                  <a:solidFill>
                    <a:schemeClr val="tx1"/>
                  </a:solidFill>
                  <a:latin typeface="굴림" charset="-127"/>
                  <a:ea typeface="굴림" charset="-127"/>
                </a:defRPr>
              </a:lvl3pPr>
              <a:lvl4pPr marL="1600200" indent="-228600" latinLnBrk="1">
                <a:spcBef>
                  <a:spcPct val="20000"/>
                </a:spcBef>
                <a:buChar char="–"/>
                <a:defRPr kumimoji="1" sz="2000">
                  <a:solidFill>
                    <a:schemeClr val="tx1"/>
                  </a:solidFill>
                  <a:latin typeface="굴림" charset="-127"/>
                  <a:ea typeface="굴림" charset="-127"/>
                </a:defRPr>
              </a:lvl4pPr>
              <a:lvl5pPr marL="2057400" indent="-228600" latinLnBrk="1">
                <a:spcBef>
                  <a:spcPct val="20000"/>
                </a:spcBef>
                <a:buChar char="»"/>
                <a:defRPr kumimoji="1" sz="2000">
                  <a:solidFill>
                    <a:schemeClr val="tx1"/>
                  </a:solidFill>
                  <a:latin typeface="굴림" charset="-127"/>
                  <a:ea typeface="굴림" charset="-127"/>
                </a:defRPr>
              </a:lvl5pPr>
              <a:lvl6pPr marL="2514600" indent="-228600" eaLnBrk="0" fontAlgn="base" hangingPunct="0">
                <a:spcBef>
                  <a:spcPct val="20000"/>
                </a:spcBef>
                <a:spcAft>
                  <a:spcPct val="0"/>
                </a:spcAft>
                <a:buChar char="»"/>
                <a:defRPr kumimoji="1" sz="2000">
                  <a:solidFill>
                    <a:schemeClr val="tx1"/>
                  </a:solidFill>
                  <a:latin typeface="굴림" charset="-127"/>
                  <a:ea typeface="굴림" charset="-127"/>
                </a:defRPr>
              </a:lvl6pPr>
              <a:lvl7pPr marL="2971800" indent="-228600" eaLnBrk="0" fontAlgn="base" hangingPunct="0">
                <a:spcBef>
                  <a:spcPct val="20000"/>
                </a:spcBef>
                <a:spcAft>
                  <a:spcPct val="0"/>
                </a:spcAft>
                <a:buChar char="»"/>
                <a:defRPr kumimoji="1" sz="2000">
                  <a:solidFill>
                    <a:schemeClr val="tx1"/>
                  </a:solidFill>
                  <a:latin typeface="굴림" charset="-127"/>
                  <a:ea typeface="굴림" charset="-127"/>
                </a:defRPr>
              </a:lvl7pPr>
              <a:lvl8pPr marL="3429000" indent="-228600" eaLnBrk="0" fontAlgn="base" hangingPunct="0">
                <a:spcBef>
                  <a:spcPct val="20000"/>
                </a:spcBef>
                <a:spcAft>
                  <a:spcPct val="0"/>
                </a:spcAft>
                <a:buChar char="»"/>
                <a:defRPr kumimoji="1" sz="2000">
                  <a:solidFill>
                    <a:schemeClr val="tx1"/>
                  </a:solidFill>
                  <a:latin typeface="굴림" charset="-127"/>
                  <a:ea typeface="굴림" charset="-127"/>
                </a:defRPr>
              </a:lvl8pPr>
              <a:lvl9pPr marL="3886200" indent="-228600" eaLnBrk="0" fontAlgn="base" hangingPunct="0">
                <a:spcBef>
                  <a:spcPct val="20000"/>
                </a:spcBef>
                <a:spcAft>
                  <a:spcPct val="0"/>
                </a:spcAft>
                <a:buChar char="»"/>
                <a:defRPr kumimoji="1" sz="2000">
                  <a:solidFill>
                    <a:schemeClr val="tx1"/>
                  </a:solidFill>
                  <a:latin typeface="굴림" charset="-127"/>
                  <a:ea typeface="굴림" charset="-127"/>
                </a:defRPr>
              </a:lvl9pPr>
            </a:lstStyle>
            <a:p>
              <a:pPr marL="0" marR="0" lvl="0" indent="0" algn="l" defTabSz="914400" rtl="0" eaLnBrk="1" fontAlgn="auto" latinLnBrk="1"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rPr>
                <a:t>绿色资源股份有限公司</a:t>
              </a:r>
              <a:endPar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pic>
        <p:nvPicPr>
          <p:cNvPr id="6" name="그림 5"/>
          <p:cNvPicPr>
            <a:picLocks noChangeAspect="1"/>
          </p:cNvPicPr>
          <p:nvPr/>
        </p:nvPicPr>
        <p:blipFill>
          <a:blip r:embed="rId1"/>
          <a:stretch>
            <a:fillRect/>
          </a:stretch>
        </p:blipFill>
        <p:spPr>
          <a:xfrm>
            <a:off x="2245241" y="1946517"/>
            <a:ext cx="7701517" cy="2525294"/>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5149048" y="2014343"/>
            <a:ext cx="816745" cy="215444"/>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800" b="0" i="0" u="none" strike="noStrike" kern="1200" cap="none" spc="0" normalizeH="0" baseline="0" noProof="0" dirty="0">
                <a:ln>
                  <a:noFill/>
                </a:ln>
                <a:solidFill>
                  <a:srgbClr val="000000"/>
                </a:solidFill>
                <a:effectLst/>
                <a:uLnTx/>
                <a:uFillTx/>
                <a:latin typeface="noto"/>
                <a:ea typeface="Malgun Gothic" panose="020B0503020000020004" pitchFamily="34" charset="-127"/>
                <a:cs typeface="+mn-cs"/>
              </a:rPr>
              <a:t>Unit: :  $1,000</a:t>
            </a:r>
            <a:endParaRPr kumimoji="0" lang="ko-KR"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1" name="TextBox 10"/>
          <p:cNvSpPr txBox="1"/>
          <p:nvPr/>
        </p:nvSpPr>
        <p:spPr>
          <a:xfrm>
            <a:off x="9303749" y="2014343"/>
            <a:ext cx="643009" cy="215444"/>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unit : ton</a:t>
            </a:r>
            <a:endParaRPr kumimoji="0" lang="ko-KR"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2" name="TextBox 11"/>
          <p:cNvSpPr txBox="1"/>
          <p:nvPr/>
        </p:nvSpPr>
        <p:spPr>
          <a:xfrm>
            <a:off x="4839839" y="2331524"/>
            <a:ext cx="509401" cy="215444"/>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出口</a:t>
            </a:r>
            <a:endParaRPr kumimoji="0" lang="ko-KR"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7" name="TextBox 16"/>
          <p:cNvSpPr txBox="1"/>
          <p:nvPr/>
        </p:nvSpPr>
        <p:spPr>
          <a:xfrm>
            <a:off x="5495159" y="2328476"/>
            <a:ext cx="509401" cy="215444"/>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mn-cs"/>
              </a:rPr>
              <a:t>进口</a:t>
            </a:r>
            <a:endParaRPr kumimoji="0" lang="ko-KR" altLang="en-US" sz="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19" name="TextBox 18"/>
          <p:cNvSpPr txBox="1"/>
          <p:nvPr/>
        </p:nvSpPr>
        <p:spPr>
          <a:xfrm>
            <a:off x="8809471" y="2343716"/>
            <a:ext cx="1066049" cy="200055"/>
          </a:xfrm>
          <a:prstGeom prst="rect">
            <a:avLst/>
          </a:prstGeom>
          <a:solidFill>
            <a:schemeClr val="bg1"/>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ko-KR" altLang="en-US" sz="7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 </a:t>
            </a:r>
            <a:r>
              <a:rPr kumimoji="0" lang="ko-KR" altLang="en-US" sz="700" b="0" i="0" u="none" strike="noStrike" kern="1200" cap="none" spc="0" normalizeH="0" baseline="0" noProof="0" dirty="0">
                <a:ln>
                  <a:noFill/>
                </a:ln>
                <a:solidFill>
                  <a:srgbClr val="4472C4"/>
                </a:solidFill>
                <a:effectLst/>
                <a:uLnTx/>
                <a:uFillTx/>
                <a:latin typeface="Malgun Gothic" panose="020B0503020000020004" pitchFamily="34" charset="-127"/>
                <a:ea typeface="Malgun Gothic" panose="020B0503020000020004" pitchFamily="34" charset="-127"/>
                <a:cs typeface="+mn-cs"/>
              </a:rPr>
              <a:t>■ </a:t>
            </a:r>
            <a:r>
              <a:rPr kumimoji="0" lang="zh-CN" altLang="en-US" sz="700" b="0" i="0" u="none" strike="noStrike" kern="1200" cap="none" spc="0" normalizeH="0" baseline="0" noProof="0" dirty="0">
                <a:ln>
                  <a:noFill/>
                </a:ln>
                <a:solidFill>
                  <a:srgbClr val="4472C4"/>
                </a:solidFill>
                <a:effectLst/>
                <a:uLnTx/>
                <a:uFillTx/>
                <a:latin typeface="Malgun Gothic" panose="020B0503020000020004" pitchFamily="34" charset="-127"/>
                <a:ea typeface="Malgun Gothic" panose="020B0503020000020004" pitchFamily="34" charset="-127"/>
                <a:cs typeface="+mn-cs"/>
              </a:rPr>
              <a:t>出口</a:t>
            </a:r>
            <a:r>
              <a:rPr kumimoji="0" lang="ko-KR" altLang="en-US" sz="7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 </a:t>
            </a:r>
            <a:r>
              <a:rPr kumimoji="0" lang="ko-KR" altLang="en-US" sz="700" b="0" i="0" u="none" strike="noStrike" kern="1200" cap="none" spc="0" normalizeH="0" baseline="0" noProof="0" dirty="0">
                <a:ln>
                  <a:noFill/>
                </a:ln>
                <a:solidFill>
                  <a:srgbClr val="5B9BD5">
                    <a:lumMod val="40000"/>
                    <a:lumOff val="60000"/>
                  </a:srgbClr>
                </a:solidFill>
                <a:effectLst/>
                <a:uLnTx/>
                <a:uFillTx/>
                <a:latin typeface="Malgun Gothic" panose="020B0503020000020004" pitchFamily="34" charset="-127"/>
                <a:ea typeface="Malgun Gothic" panose="020B0503020000020004" pitchFamily="34" charset="-127"/>
                <a:cs typeface="+mn-cs"/>
              </a:rPr>
              <a:t>■</a:t>
            </a:r>
            <a:r>
              <a:rPr kumimoji="0" lang="ko-KR" altLang="en-US" sz="700" b="0" i="0" u="none" strike="noStrike" kern="1200" cap="none" spc="0" normalizeH="0" baseline="0" noProof="0" dirty="0">
                <a:ln>
                  <a:noFill/>
                </a:ln>
                <a:solidFill>
                  <a:srgbClr val="4472C4"/>
                </a:solidFill>
                <a:effectLst/>
                <a:uLnTx/>
                <a:uFillTx/>
                <a:latin typeface="Malgun Gothic" panose="020B0503020000020004" pitchFamily="34" charset="-127"/>
                <a:ea typeface="Malgun Gothic" panose="020B0503020000020004" pitchFamily="34" charset="-127"/>
                <a:cs typeface="+mn-cs"/>
              </a:rPr>
              <a:t> </a:t>
            </a:r>
            <a:r>
              <a:rPr kumimoji="0" lang="zh-CN" altLang="en-US" sz="700" b="0" i="0" u="none" strike="noStrike" kern="1200" cap="none" spc="0" normalizeH="0" baseline="0" noProof="0" dirty="0">
                <a:ln>
                  <a:noFill/>
                </a:ln>
                <a:solidFill>
                  <a:srgbClr val="4472C4"/>
                </a:solidFill>
                <a:effectLst/>
                <a:uLnTx/>
                <a:uFillTx/>
                <a:latin typeface="Malgun Gothic" panose="020B0503020000020004" pitchFamily="34" charset="-127"/>
                <a:ea typeface="Malgun Gothic" panose="020B0503020000020004" pitchFamily="34" charset="-127"/>
                <a:cs typeface="+mn-cs"/>
              </a:rPr>
              <a:t>进口</a:t>
            </a:r>
            <a:r>
              <a:rPr kumimoji="0" lang="ko-KR" altLang="en-US" sz="7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 </a:t>
            </a:r>
            <a:endParaRPr kumimoji="0" lang="ko-KR" altLang="en-US" sz="7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20" name="TextBox 19"/>
          <p:cNvSpPr txBox="1"/>
          <p:nvPr/>
        </p:nvSpPr>
        <p:spPr>
          <a:xfrm>
            <a:off x="8202454" y="4471811"/>
            <a:ext cx="2202590"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1000" b="0" i="0" u="none" strike="noStrike" kern="1200" cap="none" spc="0" normalizeH="0" baseline="0" noProof="0">
                <a:ln>
                  <a:noFill/>
                </a:ln>
                <a:solidFill>
                  <a:prstClr val="black"/>
                </a:solidFill>
                <a:effectLst/>
                <a:uLnTx/>
                <a:uFillTx/>
                <a:latin typeface="Malgun Gothic" panose="020B0503020000020004" pitchFamily="34" charset="-127"/>
                <a:ea typeface="Malgun Gothic" panose="020B0503020000020004" pitchFamily="34" charset="-127"/>
                <a:cs typeface="+mn-cs"/>
              </a:rPr>
              <a:t>HS 280530</a:t>
            </a:r>
            <a:r>
              <a:rPr kumimoji="0" lang="ko-KR" altLang="en-US" sz="1000" b="0" i="0" u="none" strike="noStrike" kern="1200" cap="none" spc="0" normalizeH="0" baseline="0" noProof="0">
                <a:ln>
                  <a:noFill/>
                </a:ln>
                <a:solidFill>
                  <a:prstClr val="black"/>
                </a:solidFill>
                <a:effectLst/>
                <a:uLnTx/>
                <a:uFillTx/>
                <a:latin typeface="Malgun Gothic" panose="020B0503020000020004" pitchFamily="34" charset="-127"/>
                <a:ea typeface="Malgun Gothic" panose="020B0503020000020004" pitchFamily="34" charset="-127"/>
                <a:cs typeface="+mn-cs"/>
              </a:rPr>
              <a:t>과 </a:t>
            </a:r>
            <a:r>
              <a:rPr kumimoji="0" lang="en-US" altLang="ko-KR" sz="1000" b="0" i="0" u="none" strike="noStrike" kern="1200" cap="none" spc="0" normalizeH="0" baseline="0" noProof="0">
                <a:ln>
                  <a:noFill/>
                </a:ln>
                <a:solidFill>
                  <a:prstClr val="black"/>
                </a:solidFill>
                <a:effectLst/>
                <a:uLnTx/>
                <a:uFillTx/>
                <a:latin typeface="Malgun Gothic" panose="020B0503020000020004" pitchFamily="34" charset="-127"/>
                <a:ea typeface="Malgun Gothic" panose="020B0503020000020004" pitchFamily="34" charset="-127"/>
                <a:cs typeface="+mn-cs"/>
              </a:rPr>
              <a:t>HS 2846</a:t>
            </a:r>
            <a:r>
              <a:rPr kumimoji="0" lang="ko-KR" altLang="en-US" sz="1000" b="0" i="0" u="none" strike="noStrike" kern="1200" cap="none" spc="0" normalizeH="0" baseline="0" noProof="0">
                <a:ln>
                  <a:noFill/>
                </a:ln>
                <a:solidFill>
                  <a:prstClr val="black"/>
                </a:solidFill>
                <a:effectLst/>
                <a:uLnTx/>
                <a:uFillTx/>
                <a:latin typeface="Malgun Gothic" panose="020B0503020000020004" pitchFamily="34" charset="-127"/>
                <a:ea typeface="Malgun Gothic" panose="020B0503020000020004" pitchFamily="34" charset="-127"/>
                <a:cs typeface="+mn-cs"/>
              </a:rPr>
              <a:t>의 합계</a:t>
            </a:r>
            <a:endParaRPr kumimoji="0" lang="en-US" altLang="ko-KR" sz="1000" b="0" i="0" u="none" strike="noStrike" kern="1200" cap="none" spc="0" normalizeH="0" baseline="0" noProof="0">
              <a:ln>
                <a:noFill/>
              </a:ln>
              <a:solidFill>
                <a:prstClr val="black"/>
              </a:solidFill>
              <a:effectLst/>
              <a:uLnTx/>
              <a:uFillTx/>
              <a:latin typeface="Malgun Gothic" panose="020B0503020000020004" pitchFamily="34" charset="-127"/>
              <a:ea typeface="Malgun Gothic" panose="020B0503020000020004" pitchFamily="34" charset="-127"/>
              <a:cs typeface="+mn-cs"/>
            </a:endParaRPr>
          </a:p>
          <a:p>
            <a:pPr marL="0" marR="0" lvl="0" indent="0" algn="l" defTabSz="914400" rtl="0" eaLnBrk="1" fontAlgn="auto" latinLnBrk="1" hangingPunct="1">
              <a:lnSpc>
                <a:spcPct val="100000"/>
              </a:lnSpc>
              <a:spcBef>
                <a:spcPts val="0"/>
              </a:spcBef>
              <a:spcAft>
                <a:spcPts val="0"/>
              </a:spcAft>
              <a:buClrTx/>
              <a:buSzTx/>
              <a:buFontTx/>
              <a:buNone/>
              <a:defRPr/>
            </a:pPr>
            <a:r>
              <a:rPr kumimoji="0" lang="ko-KR" altLang="en-US" sz="1000" b="0" i="0" u="none" strike="noStrike" kern="1200" cap="none" spc="0" normalizeH="0" baseline="0" noProof="0">
                <a:ln>
                  <a:noFill/>
                </a:ln>
                <a:solidFill>
                  <a:prstClr val="black"/>
                </a:solidFill>
                <a:effectLst/>
                <a:uLnTx/>
                <a:uFillTx/>
                <a:latin typeface="Malgun Gothic" panose="020B0503020000020004" pitchFamily="34" charset="-127"/>
                <a:ea typeface="Malgun Gothic" panose="020B0503020000020004" pitchFamily="34" charset="-127"/>
                <a:cs typeface="+mn-cs"/>
              </a:rPr>
              <a:t>한국무역협회 국제통상연구원 자료</a:t>
            </a:r>
            <a:endParaRPr kumimoji="0" lang="en-US" altLang="ko-KR" sz="1000" b="0" i="0" u="none" strike="noStrike" kern="1200" cap="none" spc="0" normalizeH="0" baseline="0" noProof="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21" name="TextBox 20"/>
          <p:cNvSpPr txBox="1"/>
          <p:nvPr/>
        </p:nvSpPr>
        <p:spPr>
          <a:xfrm>
            <a:off x="299620" y="4622925"/>
            <a:ext cx="10515600" cy="1569660"/>
          </a:xfrm>
          <a:prstGeom prst="rect">
            <a:avLst/>
          </a:prstGeom>
          <a:noFill/>
        </p:spPr>
        <p:txBody>
          <a:bodyPr wrap="square" rtlCol="0">
            <a:spAutoFit/>
          </a:bodyPr>
          <a:lstStyle/>
          <a:p>
            <a:pPr marL="342900" marR="0" lvl="0" indent="-342900" algn="just" defTabSz="914400" rtl="0" eaLnBrk="1" fontAlgn="auto" latinLnBrk="1" hangingPunct="1">
              <a:lnSpc>
                <a:spcPct val="100000"/>
              </a:lnSpc>
              <a:spcBef>
                <a:spcPts val="0"/>
              </a:spcBef>
              <a:spcAft>
                <a:spcPts val="0"/>
              </a:spcAft>
              <a:buClrTx/>
              <a:buSzTx/>
              <a:buFont typeface="+mj-lt"/>
              <a:buAutoNum type="arabicPeriod"/>
              <a:tabLst>
                <a:tab pos="457200" algn="l"/>
              </a:tabLst>
              <a:defRPr/>
            </a:pP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2020</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年，日本成为韩国稀土进口最大来源国</a:t>
            </a:r>
            <a:endPar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中国：较</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2019</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年进口量下滑</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35.2%</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2011</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年自中国进口量降幅达</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71.6%</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，此后持续下滑</a:t>
            </a:r>
            <a:endPar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日本：较</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2019</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年进口量增加</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39.5%</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，并维持平稳增长势头。</a:t>
            </a:r>
            <a:endPar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endPar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2.  2020</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年自各国进口</a:t>
            </a:r>
            <a:r>
              <a:rPr kumimoji="0" lang="zh-CN" altLang="en-US"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额</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占比：日本</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40.2%</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，中国</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35.2%</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，中国台湾</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9.9%</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，美国</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1.6%</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，俄罗斯</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0.7%</a:t>
            </a:r>
            <a:endPar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按重量：中国</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58.9%</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，法国</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16.2%</a:t>
            </a:r>
            <a:r>
              <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，日本</a:t>
            </a:r>
            <a:r>
              <a:rPr kumimoji="0" lang="en-US"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12.9%</a:t>
            </a:r>
            <a:endParaRPr kumimoji="0" lang="zh-CN" altLang="zh-CN" sz="16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22" name="TextBox 21"/>
          <p:cNvSpPr txBox="1"/>
          <p:nvPr/>
        </p:nvSpPr>
        <p:spPr>
          <a:xfrm>
            <a:off x="2394408" y="1594143"/>
            <a:ext cx="3384223" cy="30777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zh-CN" sz="1400" b="1"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韩国稀土进出口价格走势</a:t>
            </a:r>
            <a:endParaRPr kumimoji="0" lang="en-US" altLang="ko-KR" sz="140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23" name="TextBox 22"/>
          <p:cNvSpPr txBox="1"/>
          <p:nvPr/>
        </p:nvSpPr>
        <p:spPr>
          <a:xfrm>
            <a:off x="6413371" y="1626835"/>
            <a:ext cx="3601039" cy="30777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zh-CN" sz="1400" b="1" i="0" u="none" strike="noStrike" kern="1200" cap="none" spc="0" normalizeH="0" baseline="0" noProof="0" dirty="0">
                <a:ln>
                  <a:noFill/>
                </a:ln>
                <a:solidFill>
                  <a:prstClr val="black"/>
                </a:solidFill>
                <a:effectLst/>
                <a:uLnTx/>
                <a:uFillTx/>
                <a:latin typeface="Malgun Gothic" panose="020B0503020000020004" pitchFamily="34" charset="-127"/>
                <a:ea typeface="等线" panose="02010600030101010101" pitchFamily="2" charset="-122"/>
                <a:cs typeface="Times New Roman" panose="02020603050405020304" pitchFamily="18" charset="0"/>
              </a:rPr>
              <a:t>韩国稀土进出口数量走势</a:t>
            </a:r>
            <a:endParaRPr kumimoji="0" lang="en-US" altLang="ko-KR" sz="140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sp>
        <p:nvSpPr>
          <p:cNvPr id="3" name="TextBox 2"/>
          <p:cNvSpPr txBox="1"/>
          <p:nvPr/>
        </p:nvSpPr>
        <p:spPr>
          <a:xfrm>
            <a:off x="8421304" y="4869010"/>
            <a:ext cx="3508099" cy="461665"/>
          </a:xfrm>
          <a:prstGeom prst="rect">
            <a:avLst/>
          </a:prstGeom>
          <a:noFill/>
        </p:spPr>
        <p:txBody>
          <a:bodyPr wrap="square" rtlCol="0">
            <a:spAutoFit/>
          </a:bodyPr>
          <a:lstStyle/>
          <a:p>
            <a:pPr marL="0" marR="0" lvl="0" indent="266700" algn="just" defTabSz="914400" rtl="0" eaLnBrk="1" fontAlgn="auto" latinLnBrk="1" hangingPunct="1">
              <a:lnSpc>
                <a:spcPct val="100000"/>
              </a:lnSpc>
              <a:spcBef>
                <a:spcPts val="0"/>
              </a:spcBef>
              <a:spcAft>
                <a:spcPts val="0"/>
              </a:spcAft>
              <a:buClrTx/>
              <a:buSzTx/>
              <a:buFontTx/>
              <a:buNone/>
              <a:defRPr/>
            </a:pPr>
            <a:r>
              <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根据海关编码</a:t>
            </a:r>
            <a:r>
              <a:rPr kumimoji="0" lang="en-US"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HS 280530</a:t>
            </a:r>
            <a:r>
              <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en-US"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HS 2846</a:t>
            </a:r>
            <a:r>
              <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统计</a:t>
            </a:r>
            <a:endPar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266700" algn="just" defTabSz="914400" rtl="0" eaLnBrk="1" fontAlgn="auto" latinLnBrk="1" hangingPunct="1">
              <a:lnSpc>
                <a:spcPct val="100000"/>
              </a:lnSpc>
              <a:spcBef>
                <a:spcPts val="0"/>
              </a:spcBef>
              <a:spcAft>
                <a:spcPts val="0"/>
              </a:spcAft>
              <a:buClrTx/>
              <a:buSzTx/>
              <a:buFontTx/>
              <a:buNone/>
              <a:defRPr/>
            </a:pPr>
            <a:r>
              <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数据来源：韩国国际贸易协会（</a:t>
            </a:r>
            <a:r>
              <a:rPr kumimoji="0" lang="en-US"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KITA</a:t>
            </a:r>
            <a:r>
              <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1200" b="0" i="1"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5837</Words>
  <Application>WPS 演示</Application>
  <PresentationFormat>宽屏</PresentationFormat>
  <Paragraphs>624</Paragraphs>
  <Slides>21</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21</vt:i4>
      </vt:variant>
    </vt:vector>
  </HeadingPairs>
  <TitlesOfParts>
    <vt:vector size="39" baseType="lpstr">
      <vt:lpstr>Arial</vt:lpstr>
      <vt:lpstr>宋体</vt:lpstr>
      <vt:lpstr>Wingdings</vt:lpstr>
      <vt:lpstr>微软雅黑</vt:lpstr>
      <vt:lpstr>Malgun Gothic</vt:lpstr>
      <vt:lpstr>等线</vt:lpstr>
      <vt:lpstr>Calibri</vt:lpstr>
      <vt:lpstr>noto</vt:lpstr>
      <vt:lpstr>Segoe Print</vt:lpstr>
      <vt:lpstr>굴림</vt:lpstr>
      <vt:lpstr>Times New Roman</vt:lpstr>
      <vt:lpstr>Gilroy</vt:lpstr>
      <vt:lpstr>Arial Unicode MS</vt:lpstr>
      <vt:lpstr>함초롬바탕 확장B</vt:lpstr>
      <vt:lpstr>한양중고딕</vt:lpstr>
      <vt:lpstr>BatangChe</vt:lpstr>
      <vt:lpstr>Office 테마</vt:lpstr>
      <vt:lpstr>1_Office 테마</vt:lpstr>
      <vt:lpstr>PowerPoint 演示文稿</vt:lpstr>
      <vt:lpstr>目  录</vt:lpstr>
      <vt:lpstr>1.稀土市场需求</vt:lpstr>
      <vt:lpstr>1.稀土市场需求</vt:lpstr>
      <vt:lpstr>1.稀土市场需求</vt:lpstr>
      <vt:lpstr>1.稀土市场需求</vt:lpstr>
      <vt:lpstr>1.稀土市场需求</vt:lpstr>
      <vt:lpstr>2.韩国稀土行业趋势</vt:lpstr>
      <vt:lpstr>2.韩国稀土行业趋势</vt:lpstr>
      <vt:lpstr>2.韩国稀土行业趋势</vt:lpstr>
      <vt:lpstr>2.韩国稀土行业趋势</vt:lpstr>
      <vt:lpstr>2.韩国稀土行业趋势</vt:lpstr>
      <vt:lpstr>3.韩国稀土供应链</vt:lpstr>
      <vt:lpstr>3.韩国稀土供应链</vt:lpstr>
      <vt:lpstr>3.韩国稀土供应链</vt:lpstr>
      <vt:lpstr>3.韩国稀土供应链</vt:lpstr>
      <vt:lpstr>3.韩国稀土供应链</vt:lpstr>
      <vt:lpstr>4.小结</vt:lpstr>
      <vt:lpstr>4.小结</vt:lpstr>
      <vt:lpstr>4.小结</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Jong Min Woo</dc:creator>
  <cp:lastModifiedBy>pangw</cp:lastModifiedBy>
  <cp:revision>47</cp:revision>
  <dcterms:created xsi:type="dcterms:W3CDTF">2023-05-05T05:33:00Z</dcterms:created>
  <dcterms:modified xsi:type="dcterms:W3CDTF">2023-05-06T10:30:57Z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56D5356A72CE85A926955464F26AAC46_42</vt:lpwstr>
  </property>
  <property fmtid="{D5CDD505-2E9C-101B-9397-08002B2CF9AE}" pid="3" name="KSOProductBuildVer">
    <vt:lpwstr>2052-11.1.0.11754</vt:lpwstr>
  </property>
</Properties>
</file>